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75" r:id="rId3"/>
    <p:sldId id="257" r:id="rId4"/>
    <p:sldId id="258" r:id="rId5"/>
    <p:sldId id="265" r:id="rId6"/>
    <p:sldId id="259" r:id="rId7"/>
    <p:sldId id="266" r:id="rId8"/>
    <p:sldId id="260" r:id="rId9"/>
    <p:sldId id="267" r:id="rId10"/>
    <p:sldId id="261" r:id="rId11"/>
    <p:sldId id="268" r:id="rId12"/>
    <p:sldId id="262" r:id="rId13"/>
    <p:sldId id="269" r:id="rId14"/>
    <p:sldId id="263" r:id="rId15"/>
    <p:sldId id="270" r:id="rId16"/>
    <p:sldId id="271" r:id="rId17"/>
    <p:sldId id="272" r:id="rId18"/>
    <p:sldId id="274" r:id="rId19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6D965"/>
    <a:srgbClr val="DD8BB0"/>
    <a:srgbClr val="DD9FBB"/>
    <a:srgbClr val="F76429"/>
    <a:srgbClr val="EF6C43"/>
    <a:srgbClr val="D36B9A"/>
    <a:srgbClr val="37AF9B"/>
    <a:srgbClr val="B83208"/>
    <a:srgbClr val="C48ABD"/>
    <a:srgbClr val="CC54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>
        <p:scale>
          <a:sx n="75" d="100"/>
          <a:sy n="75" d="100"/>
        </p:scale>
        <p:origin x="-123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97F7D-59BF-4DD1-8E92-713814BF4A1E}" type="datetimeFigureOut">
              <a:rPr lang="id-ID" smtClean="0"/>
              <a:pPr/>
              <a:t>07/03/2023</a:t>
            </a:fld>
            <a:endParaRPr lang="id-ID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0A08E-73FD-40B8-9B3B-8D32F54B53BD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  <p:transition spd="slow">
    <p:pull dir="r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97F7D-59BF-4DD1-8E92-713814BF4A1E}" type="datetimeFigureOut">
              <a:rPr lang="id-ID" smtClean="0"/>
              <a:pPr/>
              <a:t>07/03/2023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0A08E-73FD-40B8-9B3B-8D32F54B53B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  <p:transition spd="slow">
    <p:pull dir="r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97F7D-59BF-4DD1-8E92-713814BF4A1E}" type="datetimeFigureOut">
              <a:rPr lang="id-ID" smtClean="0"/>
              <a:pPr/>
              <a:t>07/03/2023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0D50A08E-73FD-40B8-9B3B-8D32F54B53B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 dir="r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97F7D-59BF-4DD1-8E92-713814BF4A1E}" type="datetimeFigureOut">
              <a:rPr lang="id-ID" smtClean="0"/>
              <a:pPr/>
              <a:t>07/03/2023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0A08E-73FD-40B8-9B3B-8D32F54B53B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  <p:transition spd="slow">
    <p:pull dir="r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97F7D-59BF-4DD1-8E92-713814BF4A1E}" type="datetimeFigureOut">
              <a:rPr lang="id-ID" smtClean="0"/>
              <a:pPr/>
              <a:t>07/03/2023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0A08E-73FD-40B8-9B3B-8D32F54B53B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  <p:transition spd="slow">
    <p:pull dir="r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97F7D-59BF-4DD1-8E92-713814BF4A1E}" type="datetimeFigureOut">
              <a:rPr lang="id-ID" smtClean="0"/>
              <a:pPr/>
              <a:t>07/03/2023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0A08E-73FD-40B8-9B3B-8D32F54B53B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  <p:transition spd="slow">
    <p:pull dir="r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97F7D-59BF-4DD1-8E92-713814BF4A1E}" type="datetimeFigureOut">
              <a:rPr lang="id-ID" smtClean="0"/>
              <a:pPr/>
              <a:t>07/03/2023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0A08E-73FD-40B8-9B3B-8D32F54B53B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  <p:transition spd="slow">
    <p:pull dir="r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97F7D-59BF-4DD1-8E92-713814BF4A1E}" type="datetimeFigureOut">
              <a:rPr lang="id-ID" smtClean="0"/>
              <a:pPr/>
              <a:t>07/03/2023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0A08E-73FD-40B8-9B3B-8D32F54B53B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  <p:transition spd="slow">
    <p:pull dir="r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97F7D-59BF-4DD1-8E92-713814BF4A1E}" type="datetimeFigureOut">
              <a:rPr lang="id-ID" smtClean="0"/>
              <a:pPr/>
              <a:t>07/03/2023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0A08E-73FD-40B8-9B3B-8D32F54B53B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  <p:transition spd="slow">
    <p:pull dir="r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97F7D-59BF-4DD1-8E92-713814BF4A1E}" type="datetimeFigureOut">
              <a:rPr lang="id-ID" smtClean="0"/>
              <a:pPr/>
              <a:t>07/03/2023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0A08E-73FD-40B8-9B3B-8D32F54B53B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  <p:transition spd="slow">
    <p:pull dir="r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97F7D-59BF-4DD1-8E92-713814BF4A1E}" type="datetimeFigureOut">
              <a:rPr lang="id-ID" smtClean="0"/>
              <a:pPr/>
              <a:t>07/03/2023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0A08E-73FD-40B8-9B3B-8D32F54B53B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  <p:transition spd="slow">
    <p:pull dir="r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D697F7D-59BF-4DD1-8E92-713814BF4A1E}" type="datetimeFigureOut">
              <a:rPr lang="id-ID" smtClean="0"/>
              <a:pPr/>
              <a:t>07/03/2023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D50A08E-73FD-40B8-9B3B-8D32F54B53BD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slow">
    <p:pull dir="r"/>
    <p:sndAc>
      <p:stSnd>
        <p:snd r:embed="rId13" name="click.wav"/>
      </p:stSnd>
    </p:sndAc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7.png"/><Relationship Id="rId7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.jpe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2.jpeg"/><Relationship Id="rId7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jpe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8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2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9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1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2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2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4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12.jpeg"/><Relationship Id="rId7" Type="http://schemas.openxmlformats.org/officeDocument/2006/relationships/image" Target="../media/image2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9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0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1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12.jpeg"/><Relationship Id="rId7" Type="http://schemas.openxmlformats.org/officeDocument/2006/relationships/image" Target="../media/image3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2.jpeg"/><Relationship Id="rId5" Type="http://schemas.openxmlformats.org/officeDocument/2006/relationships/image" Target="../media/image4.png"/><Relationship Id="rId10" Type="http://schemas.openxmlformats.org/officeDocument/2006/relationships/image" Target="../media/image36.jpeg"/><Relationship Id="rId4" Type="http://schemas.openxmlformats.org/officeDocument/2006/relationships/image" Target="../media/image3.png"/><Relationship Id="rId9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7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12.jpeg"/><Relationship Id="rId7" Type="http://schemas.openxmlformats.org/officeDocument/2006/relationships/image" Target="../media/image3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8.jpe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2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071670" y="2786058"/>
            <a:ext cx="5740690" cy="64294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id-ID" sz="3600" b="1" dirty="0" smtClean="0">
                <a:solidFill>
                  <a:schemeClr val="bg1"/>
                </a:solidFill>
                <a:latin typeface="Berlin Sans FB Demi" pitchFamily="34" charset="0"/>
                <a:cs typeface="Aharoni" pitchFamily="2" charset="-79"/>
              </a:rPr>
              <a:t>Kecamatan Lumajang</a:t>
            </a:r>
            <a:endParaRPr lang="id-ID" sz="3600" b="1" dirty="0">
              <a:solidFill>
                <a:schemeClr val="bg1"/>
              </a:solidFill>
              <a:latin typeface="Berlin Sans FB Demi" pitchFamily="34" charset="0"/>
              <a:cs typeface="Aharoni" pitchFamily="2" charset="-79"/>
            </a:endParaRPr>
          </a:p>
        </p:txBody>
      </p:sp>
      <p:pic>
        <p:nvPicPr>
          <p:cNvPr id="9" name="Picture 4" descr="D:\14__pelayanan_publik_by_prie610_d8g981v-fullview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6143636" y="4429132"/>
            <a:ext cx="2597727" cy="1841269"/>
          </a:xfrm>
          <a:prstGeom prst="rect">
            <a:avLst/>
          </a:prstGeom>
          <a:noFill/>
        </p:spPr>
      </p:pic>
      <p:pic>
        <p:nvPicPr>
          <p:cNvPr id="1026" name="Picture 2" descr="D:\DATA DATA KANTOR HELLA 2022\BERAKHLAK 2022 KEC LUMAJANG\Logo_BerAKHLAK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214290"/>
            <a:ext cx="2428892" cy="924167"/>
          </a:xfrm>
          <a:prstGeom prst="rect">
            <a:avLst/>
          </a:prstGeom>
          <a:noFill/>
        </p:spPr>
      </p:pic>
      <p:pic>
        <p:nvPicPr>
          <p:cNvPr id="1027" name="Picture 3" descr="D:\DATA DATA KANTOR HELLA 2022\BERAKHLAK 2022 KEC LUMAJANG\Logo_EVP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86644" y="357166"/>
            <a:ext cx="1643074" cy="718079"/>
          </a:xfrm>
          <a:prstGeom prst="rect">
            <a:avLst/>
          </a:prstGeom>
          <a:noFill/>
        </p:spPr>
      </p:pic>
      <p:pic>
        <p:nvPicPr>
          <p:cNvPr id="1030" name="Picture 6" descr="D:\4128553 freepik - Copy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58" y="4786322"/>
            <a:ext cx="2857520" cy="1428760"/>
          </a:xfrm>
          <a:prstGeom prst="rect">
            <a:avLst/>
          </a:prstGeom>
          <a:noFill/>
        </p:spPr>
      </p:pic>
      <p:sp>
        <p:nvSpPr>
          <p:cNvPr id="8" name="Title 3"/>
          <p:cNvSpPr txBox="1">
            <a:spLocks/>
          </p:cNvSpPr>
          <p:nvPr/>
        </p:nvSpPr>
        <p:spPr>
          <a:xfrm>
            <a:off x="571472" y="1428736"/>
            <a:ext cx="8001056" cy="128588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erlin Sans FB Demi" pitchFamily="34" charset="0"/>
                <a:ea typeface="+mj-ea"/>
                <a:cs typeface="Aharoni" pitchFamily="2" charset="-79"/>
              </a:rPr>
              <a:t>Implementasi</a:t>
            </a:r>
            <a:r>
              <a:rPr kumimoji="0" lang="id-ID" sz="24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erlin Sans FB Demi" pitchFamily="34" charset="0"/>
                <a:ea typeface="+mj-ea"/>
                <a:cs typeface="Aharoni" pitchFamily="2" charset="-79"/>
              </a:rPr>
              <a:t> Core Values ASN BerAKHLAK dan Employer Branding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4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erlin Sans FB Demi" pitchFamily="34" charset="0"/>
                <a:ea typeface="+mj-ea"/>
                <a:cs typeface="Aharoni" pitchFamily="2" charset="-79"/>
              </a:rPr>
              <a:t>#BerAKHLAK #BanggaMelayaniBangsa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Berlin Sans FB Demi" pitchFamily="34" charset="0"/>
              <a:ea typeface="+mj-ea"/>
              <a:cs typeface="Aharoni" pitchFamily="2" charset="-79"/>
            </a:endParaRPr>
          </a:p>
        </p:txBody>
      </p:sp>
      <p:pic>
        <p:nvPicPr>
          <p:cNvPr id="2" name="Picture 2" descr="D:\LOGO KABUPATEN LUMAJANG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58" y="214290"/>
            <a:ext cx="730828" cy="1000132"/>
          </a:xfrm>
          <a:prstGeom prst="rect">
            <a:avLst/>
          </a:prstGeom>
          <a:noFill/>
        </p:spPr>
      </p:pic>
      <p:sp>
        <p:nvSpPr>
          <p:cNvPr id="10" name="Round Diagonal Corner Rectangle 9"/>
          <p:cNvSpPr/>
          <p:nvPr/>
        </p:nvSpPr>
        <p:spPr>
          <a:xfrm>
            <a:off x="2500298" y="3571876"/>
            <a:ext cx="4071966" cy="500066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>
                <a:solidFill>
                  <a:schemeClr val="bg1"/>
                </a:solidFill>
              </a:rPr>
              <a:t>Drs. DEDWI SUPRAPTO, M.Si</a:t>
            </a:r>
            <a:endParaRPr lang="id-ID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r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27000">
              <a:schemeClr val="accent1">
                <a:alpha val="58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3438" y="2571744"/>
            <a:ext cx="4286280" cy="1714512"/>
          </a:xfrm>
        </p:spPr>
        <p:txBody>
          <a:bodyPr>
            <a:normAutofit/>
          </a:bodyPr>
          <a:lstStyle/>
          <a:p>
            <a:pPr algn="ctr"/>
            <a:r>
              <a:rPr lang="id-ID" sz="3600" dirty="0" smtClean="0">
                <a:ln w="12700">
                  <a:solidFill>
                    <a:srgbClr val="DE7546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BerAKHLAK</a:t>
            </a:r>
            <a:r>
              <a:rPr lang="id-ID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/>
            </a:r>
            <a:br>
              <a:rPr lang="id-ID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</a:br>
            <a:r>
              <a:rPr lang="id-ID" sz="3200" dirty="0" smtClean="0">
                <a:ln w="127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22B43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“Bangga Melayani Bangsa”</a:t>
            </a:r>
            <a:endParaRPr lang="id-ID" sz="3200" dirty="0">
              <a:ln w="12700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rgbClr val="22B43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500034" y="1285860"/>
            <a:ext cx="4214842" cy="5214974"/>
          </a:xfrm>
          <a:prstGeom prst="roundRect">
            <a:avLst/>
          </a:prstGeom>
          <a:solidFill>
            <a:srgbClr val="DE7546"/>
          </a:solidFill>
          <a:ln>
            <a:solidFill>
              <a:srgbClr val="DB5D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/>
            <a:endParaRPr lang="id-ID" dirty="0" smtClean="0"/>
          </a:p>
          <a:p>
            <a:pPr marL="342900" indent="-342900" algn="just">
              <a:buAutoNum type="arabicPeriod"/>
            </a:pPr>
            <a:r>
              <a:rPr lang="id-ID" sz="2400" dirty="0" smtClean="0">
                <a:solidFill>
                  <a:schemeClr val="tx1"/>
                </a:solidFill>
              </a:rPr>
              <a:t> </a:t>
            </a:r>
            <a:r>
              <a:rPr lang="id-ID" sz="2400" dirty="0" smtClean="0">
                <a:solidFill>
                  <a:srgbClr val="FFFF00"/>
                </a:solidFill>
              </a:rPr>
              <a:t>Ber</a:t>
            </a:r>
            <a:r>
              <a:rPr lang="id-ID" sz="2400" dirty="0" smtClean="0">
                <a:solidFill>
                  <a:schemeClr val="tx1"/>
                </a:solidFill>
              </a:rPr>
              <a:t>orientasi </a:t>
            </a:r>
            <a:r>
              <a:rPr lang="id-ID" sz="2400" dirty="0" smtClean="0"/>
              <a:t>Pelayanan</a:t>
            </a:r>
          </a:p>
          <a:p>
            <a:pPr marL="342900" indent="-342900" algn="just">
              <a:buAutoNum type="arabicPeriod"/>
            </a:pPr>
            <a:endParaRPr lang="id-ID" sz="2400" dirty="0" smtClean="0"/>
          </a:p>
          <a:p>
            <a:pPr marL="342900" indent="-342900" algn="just">
              <a:buAutoNum type="arabicPeriod"/>
            </a:pPr>
            <a:r>
              <a:rPr lang="id-ID" sz="2400" dirty="0" smtClean="0"/>
              <a:t> </a:t>
            </a:r>
            <a:r>
              <a:rPr lang="id-ID" sz="2400" dirty="0" smtClean="0">
                <a:solidFill>
                  <a:srgbClr val="FFFF00"/>
                </a:solidFill>
              </a:rPr>
              <a:t>A</a:t>
            </a:r>
            <a:r>
              <a:rPr lang="id-ID" sz="2400" dirty="0" smtClean="0"/>
              <a:t>kuntabel</a:t>
            </a:r>
          </a:p>
          <a:p>
            <a:pPr marL="342900" indent="-342900" algn="just">
              <a:buAutoNum type="arabicPeriod"/>
            </a:pPr>
            <a:endParaRPr lang="id-ID" sz="2400" dirty="0" smtClean="0"/>
          </a:p>
          <a:p>
            <a:pPr marL="342900" indent="-342900" algn="just">
              <a:buAutoNum type="arabicPeriod"/>
            </a:pPr>
            <a:r>
              <a:rPr lang="id-ID" sz="2400" dirty="0" smtClean="0"/>
              <a:t> </a:t>
            </a:r>
            <a:r>
              <a:rPr lang="id-ID" sz="2400" dirty="0" smtClean="0">
                <a:solidFill>
                  <a:srgbClr val="FFFF00"/>
                </a:solidFill>
              </a:rPr>
              <a:t>K</a:t>
            </a:r>
            <a:r>
              <a:rPr lang="id-ID" sz="2400" dirty="0" smtClean="0"/>
              <a:t>ompeten</a:t>
            </a:r>
          </a:p>
          <a:p>
            <a:pPr marL="342900" indent="-342900" algn="just">
              <a:buAutoNum type="arabicPeriod"/>
            </a:pPr>
            <a:endParaRPr lang="id-ID" sz="2400" dirty="0" smtClean="0"/>
          </a:p>
          <a:p>
            <a:pPr marL="342900" indent="-342900" algn="just">
              <a:buAutoNum type="arabicPeriod"/>
            </a:pPr>
            <a:r>
              <a:rPr lang="id-ID" sz="2400" dirty="0" smtClean="0"/>
              <a:t> </a:t>
            </a:r>
            <a:r>
              <a:rPr lang="id-ID" sz="2400" dirty="0" smtClean="0">
                <a:solidFill>
                  <a:srgbClr val="FFFF00"/>
                </a:solidFill>
              </a:rPr>
              <a:t>H</a:t>
            </a:r>
            <a:r>
              <a:rPr lang="id-ID" sz="2400" dirty="0" smtClean="0"/>
              <a:t>armonis</a:t>
            </a:r>
          </a:p>
          <a:p>
            <a:pPr marL="342900" indent="-342900" algn="just">
              <a:buAutoNum type="arabicPeriod"/>
            </a:pPr>
            <a:endParaRPr lang="id-ID" sz="2400" dirty="0" smtClean="0"/>
          </a:p>
          <a:p>
            <a:pPr marL="342900" indent="-342900" algn="just">
              <a:buAutoNum type="arabicPeriod"/>
            </a:pPr>
            <a:r>
              <a:rPr lang="id-ID" sz="2400" dirty="0" smtClean="0"/>
              <a:t> </a:t>
            </a:r>
            <a:r>
              <a:rPr lang="id-ID" sz="2400" dirty="0" smtClean="0">
                <a:solidFill>
                  <a:srgbClr val="FFFF00"/>
                </a:solidFill>
              </a:rPr>
              <a:t>L</a:t>
            </a:r>
            <a:r>
              <a:rPr lang="id-ID" sz="2400" dirty="0" smtClean="0"/>
              <a:t>oyal</a:t>
            </a:r>
          </a:p>
          <a:p>
            <a:pPr marL="342900" indent="-342900" algn="just">
              <a:buAutoNum type="arabicPeriod"/>
            </a:pPr>
            <a:endParaRPr lang="id-ID" sz="2400" dirty="0" smtClean="0"/>
          </a:p>
          <a:p>
            <a:pPr marL="342900" indent="-342900" algn="just">
              <a:buAutoNum type="arabicPeriod"/>
            </a:pPr>
            <a:r>
              <a:rPr lang="id-ID" sz="2400" dirty="0" smtClean="0"/>
              <a:t> </a:t>
            </a:r>
            <a:r>
              <a:rPr lang="id-ID" sz="2400" dirty="0" smtClean="0">
                <a:solidFill>
                  <a:srgbClr val="FFFF00"/>
                </a:solidFill>
              </a:rPr>
              <a:t>A</a:t>
            </a:r>
            <a:r>
              <a:rPr lang="id-ID" sz="2400" dirty="0" smtClean="0"/>
              <a:t>daptif</a:t>
            </a:r>
          </a:p>
          <a:p>
            <a:pPr marL="342900" indent="-342900" algn="just">
              <a:buAutoNum type="arabicPeriod"/>
            </a:pPr>
            <a:endParaRPr lang="id-ID" sz="2400" dirty="0" smtClean="0"/>
          </a:p>
          <a:p>
            <a:pPr marL="342900" indent="-342900" algn="just">
              <a:buAutoNum type="arabicPeriod"/>
            </a:pPr>
            <a:r>
              <a:rPr lang="id-ID" sz="2400" dirty="0" smtClean="0"/>
              <a:t> </a:t>
            </a:r>
            <a:r>
              <a:rPr lang="id-ID" sz="2400" dirty="0" smtClean="0">
                <a:solidFill>
                  <a:srgbClr val="FFFF00"/>
                </a:solidFill>
              </a:rPr>
              <a:t>K</a:t>
            </a:r>
            <a:r>
              <a:rPr lang="id-ID" sz="2400" dirty="0" smtClean="0"/>
              <a:t>olaboratif</a:t>
            </a:r>
          </a:p>
          <a:p>
            <a:pPr marL="342900" indent="-342900" algn="just"/>
            <a:endParaRPr lang="id-ID" sz="2400" dirty="0"/>
          </a:p>
        </p:txBody>
      </p:sp>
      <p:pic>
        <p:nvPicPr>
          <p:cNvPr id="8" name="Picture 3" descr="D:\DATA DATA KANTOR HELLA 2022\BERAKHLAK 2022 KEC LUMAJANG\Logo_EV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285728"/>
            <a:ext cx="1643074" cy="718079"/>
          </a:xfrm>
          <a:prstGeom prst="rect">
            <a:avLst/>
          </a:prstGeom>
          <a:noFill/>
        </p:spPr>
      </p:pic>
      <p:pic>
        <p:nvPicPr>
          <p:cNvPr id="9" name="Picture 2" descr="D:\DATA DATA KANTOR HELLA 2022\BERAKHLAK 2022 KEC LUMAJANG\Logo_BerAKHLAK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42852"/>
            <a:ext cx="2357454" cy="89698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r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500430" y="3714752"/>
            <a:ext cx="2286016" cy="500066"/>
          </a:xfrm>
        </p:spPr>
        <p:txBody>
          <a:bodyPr>
            <a:noAutofit/>
          </a:bodyPr>
          <a:lstStyle/>
          <a:p>
            <a:pPr algn="ctr"/>
            <a:r>
              <a:rPr lang="id-ID" sz="2800" dirty="0" smtClean="0">
                <a:solidFill>
                  <a:schemeClr val="bg1"/>
                </a:solidFill>
                <a:latin typeface="Berlin Sans FB Demi" pitchFamily="34" charset="0"/>
              </a:rPr>
              <a:t>BerAKHLAK</a:t>
            </a:r>
            <a:endParaRPr lang="id-ID" sz="2800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2"/>
          </p:nvPr>
        </p:nvSpPr>
        <p:spPr>
          <a:xfrm>
            <a:off x="5143504" y="1142984"/>
            <a:ext cx="3071834" cy="857256"/>
          </a:xfrm>
          <a:solidFill>
            <a:srgbClr val="D5A079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algn="ctr"/>
            <a:r>
              <a:rPr lang="id-ID" sz="1500" b="1" dirty="0" smtClean="0">
                <a:latin typeface="Berlin Sans FB Demi" pitchFamily="34" charset="0"/>
              </a:rPr>
              <a:t>BER ORIENTASI PELAYANAN :</a:t>
            </a:r>
          </a:p>
          <a:p>
            <a:pPr algn="ctr"/>
            <a:r>
              <a:rPr lang="id-ID" dirty="0" smtClean="0">
                <a:latin typeface="Andalus" pitchFamily="18" charset="-78"/>
                <a:cs typeface="Andalus" pitchFamily="18" charset="-78"/>
              </a:rPr>
              <a:t>Memberikan pelayanan kepada masyarakat dengan tepat sesuai SOP yang berlaku, sopan dan ramah.</a:t>
            </a:r>
            <a:endParaRPr lang="id-ID" dirty="0">
              <a:latin typeface="Andalus" pitchFamily="18" charset="-78"/>
              <a:cs typeface="Andalus" pitchFamily="18" charset="-78"/>
            </a:endParaRPr>
          </a:p>
        </p:txBody>
      </p:sp>
      <p:pic>
        <p:nvPicPr>
          <p:cNvPr id="2050" name="Picture 2" descr="D:\lingkaran-segi-18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2500306"/>
            <a:ext cx="2714644" cy="2714644"/>
          </a:xfrm>
          <a:prstGeom prst="rect">
            <a:avLst/>
          </a:prstGeom>
          <a:noFill/>
        </p:spPr>
      </p:pic>
      <p:pic>
        <p:nvPicPr>
          <p:cNvPr id="8" name="Picture 2" descr="D:\DATA DATA KANTOR HELLA 2022\BERAKHLAK 2022 KEC LUMAJANG\Logo_BerAKHLAK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42852"/>
            <a:ext cx="2357454" cy="896986"/>
          </a:xfrm>
          <a:prstGeom prst="rect">
            <a:avLst/>
          </a:prstGeom>
          <a:noFill/>
        </p:spPr>
      </p:pic>
      <p:pic>
        <p:nvPicPr>
          <p:cNvPr id="9" name="Picture 3" descr="D:\DATA DATA KANTOR HELLA 2022\BERAKHLAK 2022 KEC LUMAJANG\Logo_EVP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72330" y="285728"/>
            <a:ext cx="1643074" cy="718079"/>
          </a:xfrm>
          <a:prstGeom prst="rect">
            <a:avLst/>
          </a:prstGeom>
          <a:noFill/>
        </p:spPr>
      </p:pic>
      <p:sp>
        <p:nvSpPr>
          <p:cNvPr id="14" name="8-Point Star 13"/>
          <p:cNvSpPr/>
          <p:nvPr/>
        </p:nvSpPr>
        <p:spPr>
          <a:xfrm>
            <a:off x="4000496" y="1785926"/>
            <a:ext cx="1214446" cy="928694"/>
          </a:xfrm>
          <a:prstGeom prst="star8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800" b="1" dirty="0" smtClean="0"/>
              <a:t>Ber</a:t>
            </a:r>
            <a:endParaRPr lang="id-ID" sz="2800" b="1" dirty="0"/>
          </a:p>
        </p:txBody>
      </p:sp>
      <p:sp>
        <p:nvSpPr>
          <p:cNvPr id="2059" name="AutoShape 11" descr="Halaman Unduh untuk Flecha Imagens Png 43000 Recursos Graficos Para  Download Gratuit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29" name="AutoShape 5" descr="Gambar Panah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pic>
        <p:nvPicPr>
          <p:cNvPr id="1033" name="Picture 9" descr="D:\arrow-smiling-11195449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9515075">
            <a:off x="4838739" y="1631688"/>
            <a:ext cx="297478" cy="277028"/>
          </a:xfrm>
          <a:prstGeom prst="rect">
            <a:avLst/>
          </a:prstGeom>
          <a:noFill/>
        </p:spPr>
      </p:pic>
      <p:sp>
        <p:nvSpPr>
          <p:cNvPr id="26" name="Text Placeholder 6"/>
          <p:cNvSpPr txBox="1">
            <a:spLocks/>
          </p:cNvSpPr>
          <p:nvPr/>
        </p:nvSpPr>
        <p:spPr>
          <a:xfrm>
            <a:off x="6715140" y="2571744"/>
            <a:ext cx="2286016" cy="857256"/>
          </a:xfrm>
          <a:prstGeom prst="rect">
            <a:avLst/>
          </a:prstGeom>
          <a:solidFill>
            <a:srgbClr val="D5A079"/>
          </a:solidFill>
          <a:ln w="9525" cap="flat" cmpd="sng" algn="ctr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45720" tIns="0" rIns="45720" bIns="0" anchor="b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id-ID" sz="1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Berlin Sans FB Demi" pitchFamily="34" charset="0"/>
                <a:ea typeface="+mn-ea"/>
                <a:cs typeface="+mn-cs"/>
              </a:rPr>
              <a:t>AKUNTANBEL 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id-ID" sz="1400" dirty="0" smtClean="0">
                <a:latin typeface="Andalus" pitchFamily="18" charset="-78"/>
                <a:cs typeface="Andalus" pitchFamily="18" charset="-78"/>
              </a:rPr>
              <a:t>Bertanggungjawab atas kepercayaan yang diberikan, disiplin dan patuh pada jam kerja.</a:t>
            </a:r>
            <a:endParaRPr kumimoji="0" lang="id-ID" sz="140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Andalus" pitchFamily="18" charset="-78"/>
              <a:cs typeface="Andalus" pitchFamily="18" charset="-78"/>
            </a:endParaRPr>
          </a:p>
        </p:txBody>
      </p:sp>
      <p:pic>
        <p:nvPicPr>
          <p:cNvPr id="33" name="Picture 9" descr="D:\arrow-smiling-11195449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445270">
            <a:off x="5769240" y="5421189"/>
            <a:ext cx="296788" cy="276385"/>
          </a:xfrm>
          <a:prstGeom prst="rect">
            <a:avLst/>
          </a:prstGeom>
          <a:noFill/>
        </p:spPr>
      </p:pic>
      <p:pic>
        <p:nvPicPr>
          <p:cNvPr id="34" name="Picture 9" descr="D:\arrow-smiling-11195449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72264" y="4214818"/>
            <a:ext cx="285752" cy="276385"/>
          </a:xfrm>
          <a:prstGeom prst="rect">
            <a:avLst/>
          </a:prstGeom>
          <a:noFill/>
        </p:spPr>
      </p:pic>
      <p:pic>
        <p:nvPicPr>
          <p:cNvPr id="35" name="Picture 9" descr="D:\arrow-smiling-11195449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57950" y="2928934"/>
            <a:ext cx="296788" cy="276385"/>
          </a:xfrm>
          <a:prstGeom prst="rect">
            <a:avLst/>
          </a:prstGeom>
          <a:noFill/>
        </p:spPr>
      </p:pic>
      <p:pic>
        <p:nvPicPr>
          <p:cNvPr id="36" name="Picture 9" descr="D:\arrow-smiling-11195449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563330" flipH="1">
            <a:off x="3176906" y="5400151"/>
            <a:ext cx="326998" cy="276385"/>
          </a:xfrm>
          <a:prstGeom prst="rect">
            <a:avLst/>
          </a:prstGeom>
          <a:noFill/>
        </p:spPr>
      </p:pic>
      <p:pic>
        <p:nvPicPr>
          <p:cNvPr id="37" name="Picture 9" descr="D:\arrow-smiling-11195449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2428860" y="4071942"/>
            <a:ext cx="326998" cy="276385"/>
          </a:xfrm>
          <a:prstGeom prst="rect">
            <a:avLst/>
          </a:prstGeom>
          <a:noFill/>
        </p:spPr>
      </p:pic>
      <p:pic>
        <p:nvPicPr>
          <p:cNvPr id="38" name="Picture 9" descr="D:\arrow-smiling-11195449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2643174" y="2786058"/>
            <a:ext cx="326998" cy="276385"/>
          </a:xfrm>
          <a:prstGeom prst="rect">
            <a:avLst/>
          </a:prstGeom>
          <a:noFill/>
        </p:spPr>
      </p:pic>
      <p:sp>
        <p:nvSpPr>
          <p:cNvPr id="39" name="Text Placeholder 6"/>
          <p:cNvSpPr txBox="1">
            <a:spLocks/>
          </p:cNvSpPr>
          <p:nvPr/>
        </p:nvSpPr>
        <p:spPr>
          <a:xfrm>
            <a:off x="6929454" y="3857628"/>
            <a:ext cx="2071734" cy="1285884"/>
          </a:xfrm>
          <a:prstGeom prst="rect">
            <a:avLst/>
          </a:prstGeom>
          <a:solidFill>
            <a:srgbClr val="D5A079"/>
          </a:solidFill>
          <a:ln w="9525" cap="flat" cmpd="sng" algn="ctr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45720" tIns="0" rIns="45720" bIns="0" anchor="b"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id-ID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Berlin Sans FB Demi" pitchFamily="34" charset="0"/>
                <a:ea typeface="+mn-ea"/>
                <a:cs typeface="+mn-cs"/>
              </a:rPr>
              <a:t>KOMPETEN 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id-ID" dirty="0" smtClean="0">
                <a:latin typeface="Andalus" pitchFamily="18" charset="-78"/>
                <a:cs typeface="Andalus" pitchFamily="18" charset="-78"/>
              </a:rPr>
              <a:t>Meningkatkan komunikasi dan  berkoordinasi dengan tim kerja untuk menemukan solusi pemecahan masalah demi terselesaikannya tugas organisasi.</a:t>
            </a:r>
            <a:endParaRPr kumimoji="0" lang="id-ID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43" name="8-Point Star 42"/>
          <p:cNvSpPr/>
          <p:nvPr/>
        </p:nvSpPr>
        <p:spPr>
          <a:xfrm>
            <a:off x="2786050" y="3929066"/>
            <a:ext cx="785818" cy="785818"/>
          </a:xfrm>
          <a:prstGeom prst="star8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b="1" dirty="0" smtClean="0"/>
              <a:t>A</a:t>
            </a:r>
            <a:endParaRPr lang="id-ID" sz="3600" b="1" dirty="0"/>
          </a:p>
        </p:txBody>
      </p:sp>
      <p:sp>
        <p:nvSpPr>
          <p:cNvPr id="45" name="Text Placeholder 6"/>
          <p:cNvSpPr txBox="1">
            <a:spLocks/>
          </p:cNvSpPr>
          <p:nvPr/>
        </p:nvSpPr>
        <p:spPr>
          <a:xfrm>
            <a:off x="142844" y="3643314"/>
            <a:ext cx="2214578" cy="1357322"/>
          </a:xfrm>
          <a:prstGeom prst="rect">
            <a:avLst/>
          </a:prstGeom>
          <a:solidFill>
            <a:srgbClr val="D5A079"/>
          </a:solidFill>
          <a:ln w="9525" cap="flat" cmpd="sng" algn="ctr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45720" tIns="0" rIns="45720" bIns="0" anchor="b"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id-ID" sz="1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Berlin Sans FB Demi" pitchFamily="34" charset="0"/>
                <a:ea typeface="+mn-ea"/>
                <a:cs typeface="+mn-cs"/>
              </a:rPr>
              <a:t>ADAPTIF 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id-ID" sz="140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Andalus" pitchFamily="18" charset="-78"/>
                <a:cs typeface="Andalus" pitchFamily="18" charset="-78"/>
              </a:rPr>
              <a:t>Selalu</a:t>
            </a:r>
            <a:r>
              <a:rPr kumimoji="0" lang="id-ID" sz="1400" i="0" u="none" strike="noStrike" kern="1200" cap="none" spc="0" normalizeH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Andalus" pitchFamily="18" charset="-78"/>
                <a:cs typeface="Andalus" pitchFamily="18" charset="-78"/>
              </a:rPr>
              <a:t> berinovasi dan antusias dalam perkembangan teknologi untuk mewujudkan pelayanan prima kepada masyarakat</a:t>
            </a:r>
            <a:endParaRPr kumimoji="0" lang="id-ID" sz="140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47" name="8-Point Star 46"/>
          <p:cNvSpPr/>
          <p:nvPr/>
        </p:nvSpPr>
        <p:spPr>
          <a:xfrm>
            <a:off x="3428992" y="4857760"/>
            <a:ext cx="785818" cy="785818"/>
          </a:xfrm>
          <a:prstGeom prst="star8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b="1" dirty="0" smtClean="0"/>
              <a:t>L</a:t>
            </a:r>
            <a:endParaRPr lang="id-ID" sz="3600" b="1" dirty="0"/>
          </a:p>
        </p:txBody>
      </p:sp>
      <p:sp>
        <p:nvSpPr>
          <p:cNvPr id="48" name="8-Point Star 47"/>
          <p:cNvSpPr/>
          <p:nvPr/>
        </p:nvSpPr>
        <p:spPr>
          <a:xfrm>
            <a:off x="5072066" y="4857760"/>
            <a:ext cx="785818" cy="785818"/>
          </a:xfrm>
          <a:prstGeom prst="star8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b="1" dirty="0" smtClean="0"/>
              <a:t>H</a:t>
            </a:r>
            <a:endParaRPr lang="id-ID" sz="3600" b="1" dirty="0"/>
          </a:p>
        </p:txBody>
      </p:sp>
      <p:sp>
        <p:nvSpPr>
          <p:cNvPr id="49" name="8-Point Star 48"/>
          <p:cNvSpPr/>
          <p:nvPr/>
        </p:nvSpPr>
        <p:spPr>
          <a:xfrm>
            <a:off x="2928926" y="2714620"/>
            <a:ext cx="785818" cy="785818"/>
          </a:xfrm>
          <a:prstGeom prst="star8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b="1" dirty="0" smtClean="0"/>
              <a:t>K</a:t>
            </a:r>
            <a:endParaRPr lang="id-ID" sz="3600" b="1" dirty="0"/>
          </a:p>
        </p:txBody>
      </p:sp>
      <p:sp>
        <p:nvSpPr>
          <p:cNvPr id="50" name="8-Point Star 49"/>
          <p:cNvSpPr/>
          <p:nvPr/>
        </p:nvSpPr>
        <p:spPr>
          <a:xfrm>
            <a:off x="5500694" y="2643182"/>
            <a:ext cx="785818" cy="785818"/>
          </a:xfrm>
          <a:prstGeom prst="star8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b="1" dirty="0" smtClean="0"/>
              <a:t>A</a:t>
            </a:r>
            <a:endParaRPr lang="id-ID" sz="3600" b="1" dirty="0"/>
          </a:p>
        </p:txBody>
      </p:sp>
      <p:sp>
        <p:nvSpPr>
          <p:cNvPr id="51" name="8-Point Star 50"/>
          <p:cNvSpPr/>
          <p:nvPr/>
        </p:nvSpPr>
        <p:spPr>
          <a:xfrm>
            <a:off x="5715008" y="3929066"/>
            <a:ext cx="785818" cy="785818"/>
          </a:xfrm>
          <a:prstGeom prst="star8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b="1" dirty="0" smtClean="0"/>
              <a:t>K</a:t>
            </a:r>
            <a:endParaRPr lang="id-ID" sz="3600" b="1" dirty="0"/>
          </a:p>
        </p:txBody>
      </p:sp>
      <p:sp>
        <p:nvSpPr>
          <p:cNvPr id="52" name="Text Placeholder 6"/>
          <p:cNvSpPr txBox="1">
            <a:spLocks/>
          </p:cNvSpPr>
          <p:nvPr/>
        </p:nvSpPr>
        <p:spPr>
          <a:xfrm>
            <a:off x="6072198" y="5429264"/>
            <a:ext cx="2857520" cy="1214446"/>
          </a:xfrm>
          <a:prstGeom prst="rect">
            <a:avLst/>
          </a:prstGeom>
          <a:solidFill>
            <a:srgbClr val="D5A079"/>
          </a:solidFill>
          <a:ln w="9525" cap="flat" cmpd="sng" algn="ctr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45720" tIns="0" rIns="45720" bIns="0" anchor="b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id-ID" sz="1400" b="1" dirty="0" smtClean="0">
                <a:latin typeface="Berlin Sans FB Demi" pitchFamily="34" charset="0"/>
              </a:rPr>
              <a:t>HARMONIS</a:t>
            </a:r>
            <a:r>
              <a:rPr kumimoji="0" lang="id-ID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Berlin Sans FB Demi" pitchFamily="34" charset="0"/>
                <a:ea typeface="+mn-ea"/>
                <a:cs typeface="+mn-cs"/>
              </a:rPr>
              <a:t> 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id-ID" sz="130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Andalus" pitchFamily="18" charset="-78"/>
                <a:cs typeface="Andalus" pitchFamily="18" charset="-78"/>
              </a:rPr>
              <a:t>Membangun suasana</a:t>
            </a:r>
            <a:r>
              <a:rPr kumimoji="0" lang="id-ID" sz="1300" i="0" u="none" strike="noStrike" kern="1200" cap="none" spc="0" normalizeH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Andalus" pitchFamily="18" charset="-78"/>
                <a:cs typeface="Andalus" pitchFamily="18" charset="-78"/>
              </a:rPr>
              <a:t> kerja yang nyaman dan kondusif, saling peduli dan menghargai perbedaan, menciptakan sinergitas antar kelurahan dan desa, stakeholder, dan lembaga masyarakat.</a:t>
            </a:r>
            <a:endParaRPr kumimoji="0" lang="id-ID" sz="130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53" name="Text Placeholder 6"/>
          <p:cNvSpPr txBox="1">
            <a:spLocks/>
          </p:cNvSpPr>
          <p:nvPr/>
        </p:nvSpPr>
        <p:spPr>
          <a:xfrm>
            <a:off x="142844" y="5500702"/>
            <a:ext cx="3000396" cy="1143008"/>
          </a:xfrm>
          <a:prstGeom prst="rect">
            <a:avLst/>
          </a:prstGeom>
          <a:solidFill>
            <a:srgbClr val="D5A079"/>
          </a:solidFill>
          <a:ln w="9525" cap="flat" cmpd="sng" algn="ctr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45720" tIns="0" rIns="45720" bIns="0" anchor="b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id-ID" sz="1500" b="1" dirty="0" smtClean="0">
                <a:latin typeface="Berlin Sans FB Demi" pitchFamily="34" charset="0"/>
              </a:rPr>
              <a:t>LOYAL</a:t>
            </a:r>
            <a:r>
              <a:rPr kumimoji="0" lang="id-ID" sz="1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Berlin Sans FB Demi" pitchFamily="34" charset="0"/>
                <a:ea typeface="+mn-ea"/>
                <a:cs typeface="+mn-cs"/>
              </a:rPr>
              <a:t> 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id-ID" sz="1400" dirty="0" smtClean="0">
                <a:latin typeface="Andalus" pitchFamily="18" charset="-78"/>
                <a:cs typeface="Andalus" pitchFamily="18" charset="-78"/>
              </a:rPr>
              <a:t>Selalu mengedepankan kepentingan masyarakat diatas kepentingan pribadi dengan memperhatikan skala prioritas, membangun sikap saling mendukung dan menghargai antar pegawai</a:t>
            </a:r>
            <a:endParaRPr kumimoji="0" lang="id-ID" sz="140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54" name="Text Placeholder 6"/>
          <p:cNvSpPr txBox="1">
            <a:spLocks/>
          </p:cNvSpPr>
          <p:nvPr/>
        </p:nvSpPr>
        <p:spPr>
          <a:xfrm>
            <a:off x="214282" y="2285992"/>
            <a:ext cx="2357454" cy="1143008"/>
          </a:xfrm>
          <a:prstGeom prst="rect">
            <a:avLst/>
          </a:prstGeom>
          <a:solidFill>
            <a:srgbClr val="D5A079"/>
          </a:solidFill>
          <a:ln w="9525" cap="flat" cmpd="sng" algn="ctr">
            <a:solidFill>
              <a:schemeClr val="accent6">
                <a:lumMod val="50000"/>
              </a:schemeClr>
            </a:solidFill>
            <a:prstDash val="soli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45720" tIns="0" rIns="45720" bIns="0" anchor="b">
            <a:normAutofit fontScale="8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id-ID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Berlin Sans FB Demi" pitchFamily="34" charset="0"/>
                <a:ea typeface="+mn-ea"/>
                <a:cs typeface="+mn-cs"/>
              </a:rPr>
              <a:t>KOLABORAIF 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id-ID" sz="1300" dirty="0" smtClean="0">
                <a:latin typeface="Andalus" pitchFamily="18" charset="-78"/>
                <a:cs typeface="Andalus" pitchFamily="18" charset="-78"/>
              </a:rPr>
              <a:t>Membangun kerjasama yang sinergis, memberikan kesempatan kepada berbagai pihak untuk berkontribusi, terbuka dalam bekerja sama untuk menghasilkan nilai tambah, serta menggerakan pemanfaatan berbagai sumber daya untuk tujuan bersama</a:t>
            </a:r>
            <a:endParaRPr kumimoji="0" lang="id-ID" sz="130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55" name="Title 1"/>
          <p:cNvSpPr txBox="1">
            <a:spLocks/>
          </p:cNvSpPr>
          <p:nvPr/>
        </p:nvSpPr>
        <p:spPr>
          <a:xfrm>
            <a:off x="142844" y="1142984"/>
            <a:ext cx="3571900" cy="404810"/>
          </a:xfrm>
          <a:prstGeom prst="rect">
            <a:avLst/>
          </a:prstGeom>
          <a:solidFill>
            <a:srgbClr val="DD8BB0"/>
          </a:solidFill>
          <a:ln>
            <a:solidFill>
              <a:srgbClr val="CC548A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Ins="91440" anchor="b"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d-ID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ell MT" pitchFamily="18" charset="0"/>
                <a:ea typeface="+mj-ea"/>
                <a:cs typeface="+mj-cs"/>
              </a:rPr>
              <a:t>Core values ASN BerAKHLAK</a:t>
            </a:r>
            <a:endParaRPr kumimoji="0" lang="id-ID" sz="2000" b="1" i="0" u="none" strike="noStrike" kern="1200" normalizeH="0" baseline="0" noProof="0" dirty="0">
              <a:ln w="50800"/>
              <a:solidFill>
                <a:schemeClr val="bg1">
                  <a:shade val="50000"/>
                </a:schemeClr>
              </a:solidFill>
              <a:uLnTx/>
              <a:uFillTx/>
              <a:latin typeface="Bell MT" pitchFamily="18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slow">
    <p:pull dir="r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800" decel="100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800" decel="100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800" decel="100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800" decel="100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8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8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800" decel="100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800" decel="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800" decel="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800" decel="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800" decel="100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800" decel="100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800" decel="100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800" decel="100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800" decel="100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800" decel="100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800" decel="100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800" decel="100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800" decel="100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800" decel="10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800" decel="10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800" decel="10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800" decel="100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2" dur="800" decel="10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800" decel="10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800" decel="10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build="p" animBg="1"/>
      <p:bldP spid="14" grpId="0" animBg="1"/>
      <p:bldP spid="26" grpId="0" animBg="1"/>
      <p:bldP spid="39" grpId="0" animBg="1"/>
      <p:bldP spid="43" grpId="0" animBg="1"/>
      <p:bldP spid="45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3000"/>
            <a:lum/>
          </a:blip>
          <a:srcRect/>
          <a:stretch>
            <a:fillRect l="-7000" t="-1000" r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TA DATA KANTOR HELLA 2022\BERAKHLAK 2022 KEC LUMAJANG\Logo_BerAKHLAK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42852"/>
            <a:ext cx="2357454" cy="896986"/>
          </a:xfrm>
          <a:prstGeom prst="rect">
            <a:avLst/>
          </a:prstGeom>
          <a:noFill/>
        </p:spPr>
      </p:pic>
      <p:pic>
        <p:nvPicPr>
          <p:cNvPr id="6" name="Picture 3" descr="D:\DATA DATA KANTOR HELLA 2022\BERAKHLAK 2022 KEC LUMAJANG\Logo_EVP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72330" y="285728"/>
            <a:ext cx="1643074" cy="718079"/>
          </a:xfrm>
          <a:prstGeom prst="rect">
            <a:avLst/>
          </a:prstGeom>
          <a:noFill/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5072066" y="1142984"/>
            <a:ext cx="3714776" cy="71438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l"/>
            <a:r>
              <a:rPr lang="id-ID" dirty="0" smtClean="0">
                <a:ln w="6350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/>
              </a:rPr>
              <a:t>Example : Best Practice Value</a:t>
            </a:r>
            <a:br>
              <a:rPr lang="id-ID" dirty="0" smtClean="0">
                <a:ln w="6350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/>
              </a:rPr>
            </a:br>
            <a:r>
              <a:rPr lang="id-ID" dirty="0" smtClean="0">
                <a:ln w="6350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/>
              </a:rPr>
              <a:t>Ber Orientasi Pelayanan</a:t>
            </a:r>
            <a:endParaRPr lang="id-ID" dirty="0">
              <a:ln w="6350">
                <a:solidFill>
                  <a:sysClr val="windowText" lastClr="000000"/>
                </a:solidFill>
              </a:ln>
              <a:solidFill>
                <a:schemeClr val="bg1"/>
              </a:solidFill>
              <a:effectLst/>
            </a:endParaRPr>
          </a:p>
        </p:txBody>
      </p:sp>
      <p:sp>
        <p:nvSpPr>
          <p:cNvPr id="8" name="Pentagon 7"/>
          <p:cNvSpPr/>
          <p:nvPr/>
        </p:nvSpPr>
        <p:spPr>
          <a:xfrm>
            <a:off x="571472" y="2214554"/>
            <a:ext cx="3286148" cy="714380"/>
          </a:xfrm>
          <a:prstGeom prst="homePlat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600" dirty="0" smtClean="0">
                <a:solidFill>
                  <a:schemeClr val="bg1"/>
                </a:solidFill>
              </a:rPr>
              <a:t>Melayanani masyarakat dengan baik, sopan dan ramah</a:t>
            </a:r>
            <a:endParaRPr lang="id-ID" sz="1600" dirty="0">
              <a:solidFill>
                <a:schemeClr val="bg1"/>
              </a:solidFill>
            </a:endParaRPr>
          </a:p>
        </p:txBody>
      </p:sp>
      <p:sp>
        <p:nvSpPr>
          <p:cNvPr id="9" name="Pentagon 8"/>
          <p:cNvSpPr/>
          <p:nvPr/>
        </p:nvSpPr>
        <p:spPr>
          <a:xfrm flipH="1">
            <a:off x="3857620" y="5143512"/>
            <a:ext cx="3786214" cy="785818"/>
          </a:xfrm>
          <a:prstGeom prst="homePlate">
            <a:avLst/>
          </a:prstGeom>
          <a:solidFill>
            <a:srgbClr val="E0854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600" dirty="0" smtClean="0">
                <a:solidFill>
                  <a:schemeClr val="bg1"/>
                </a:solidFill>
              </a:rPr>
              <a:t>Responsif terhadap kritik, saran, dan pengaduan dari masyarakat</a:t>
            </a:r>
            <a:endParaRPr lang="id-ID" sz="1600" dirty="0">
              <a:solidFill>
                <a:schemeClr val="bg1"/>
              </a:solidFill>
            </a:endParaRPr>
          </a:p>
        </p:txBody>
      </p:sp>
      <p:pic>
        <p:nvPicPr>
          <p:cNvPr id="1027" name="Picture 3" descr="D:\DATA DATA KANTOR HELLA 2022\BERAKHLAK 2022 KEC LUMAJANG\Foto Foto Kegiatan Berakhlak\WhatsApp Image 2022-06-07 at 09.11.32.jpeg"/>
          <p:cNvPicPr>
            <a:picLocks noChangeAspect="1" noChangeArrowheads="1"/>
          </p:cNvPicPr>
          <p:nvPr/>
        </p:nvPicPr>
        <p:blipFill>
          <a:blip r:embed="rId6"/>
          <a:srcRect l="8386" r="10869"/>
          <a:stretch>
            <a:fillRect/>
          </a:stretch>
        </p:blipFill>
        <p:spPr bwMode="auto">
          <a:xfrm>
            <a:off x="3929058" y="1928802"/>
            <a:ext cx="2857520" cy="1978756"/>
          </a:xfrm>
          <a:prstGeom prst="rect">
            <a:avLst/>
          </a:prstGeom>
          <a:noFill/>
        </p:spPr>
      </p:pic>
      <p:pic>
        <p:nvPicPr>
          <p:cNvPr id="1028" name="Picture 4" descr="D:\DATA DATA KANTOR HELLA 2022\BERAKHLAK 2022 KEC LUMAJANG\Foto Foto Kegiatan Berakhlak\WhatsApp Image 2022-06-07 at 09.27.18.jpeg"/>
          <p:cNvPicPr>
            <a:picLocks noChangeAspect="1" noChangeArrowheads="1"/>
          </p:cNvPicPr>
          <p:nvPr/>
        </p:nvPicPr>
        <p:blipFill>
          <a:blip r:embed="rId7"/>
          <a:srcRect t="4166" b="9375"/>
          <a:stretch>
            <a:fillRect/>
          </a:stretch>
        </p:blipFill>
        <p:spPr bwMode="auto">
          <a:xfrm>
            <a:off x="285720" y="3429000"/>
            <a:ext cx="1714512" cy="3294108"/>
          </a:xfrm>
          <a:prstGeom prst="rect">
            <a:avLst/>
          </a:prstGeom>
          <a:noFill/>
        </p:spPr>
      </p:pic>
      <p:pic>
        <p:nvPicPr>
          <p:cNvPr id="1029" name="Picture 5" descr="D:\DATA DATA KANTOR HELLA 2022\BERAKHLAK 2022 KEC LUMAJANG\Foto Foto Kegiatan Berakhlak\WhatsApp Image 2022-06-07 at 09.27.19.jpeg"/>
          <p:cNvPicPr>
            <a:picLocks noChangeAspect="1" noChangeArrowheads="1"/>
          </p:cNvPicPr>
          <p:nvPr/>
        </p:nvPicPr>
        <p:blipFill>
          <a:blip r:embed="rId8"/>
          <a:srcRect t="4166" b="9583"/>
          <a:stretch>
            <a:fillRect/>
          </a:stretch>
        </p:blipFill>
        <p:spPr bwMode="auto">
          <a:xfrm>
            <a:off x="2071670" y="3429000"/>
            <a:ext cx="1714512" cy="3286148"/>
          </a:xfrm>
          <a:prstGeom prst="rect">
            <a:avLst/>
          </a:prstGeom>
          <a:noFill/>
        </p:spPr>
      </p:pic>
      <p:pic>
        <p:nvPicPr>
          <p:cNvPr id="1030" name="Picture 6" descr="D:\DATA DATA KANTOR HELLA 2022\BERAKHLAK 2022 KEC LUMAJANG\Foto Foto Kegiatan Berakhlak\WhatsApp Image 2022-06-07 at 09.11.30.jpeg"/>
          <p:cNvPicPr>
            <a:picLocks noChangeAspect="1" noChangeArrowheads="1"/>
          </p:cNvPicPr>
          <p:nvPr/>
        </p:nvPicPr>
        <p:blipFill>
          <a:blip r:embed="rId9" cstate="print"/>
          <a:srcRect t="7143" r="8927"/>
          <a:stretch>
            <a:fillRect/>
          </a:stretch>
        </p:blipFill>
        <p:spPr bwMode="auto">
          <a:xfrm>
            <a:off x="6357950" y="2714620"/>
            <a:ext cx="2643174" cy="20212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TA DATA KANTOR HELLA 2022\BERAKHLAK 2022 KEC LUMAJANG\Logo_BerAKHLAK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42852"/>
            <a:ext cx="2357454" cy="896986"/>
          </a:xfrm>
          <a:prstGeom prst="rect">
            <a:avLst/>
          </a:prstGeom>
          <a:noFill/>
        </p:spPr>
      </p:pic>
      <p:pic>
        <p:nvPicPr>
          <p:cNvPr id="6" name="Picture 3" descr="D:\DATA DATA KANTOR HELLA 2022\BERAKHLAK 2022 KEC LUMAJANG\Logo_EVP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72330" y="285728"/>
            <a:ext cx="1643074" cy="718079"/>
          </a:xfrm>
          <a:prstGeom prst="rect">
            <a:avLst/>
          </a:prstGeom>
          <a:noFill/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5072066" y="1142984"/>
            <a:ext cx="3714776" cy="714380"/>
          </a:xfrm>
          <a:solidFill>
            <a:srgbClr val="B83208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l"/>
            <a:r>
              <a:rPr lang="id-ID" b="1" dirty="0" smtClean="0">
                <a:effectLst/>
              </a:rPr>
              <a:t>Example : Bad Practice Value</a:t>
            </a:r>
            <a:br>
              <a:rPr lang="id-ID" b="1" dirty="0" smtClean="0">
                <a:effectLst/>
              </a:rPr>
            </a:br>
            <a:r>
              <a:rPr lang="id-ID" b="1" dirty="0" smtClean="0">
                <a:effectLst/>
              </a:rPr>
              <a:t>Ber Orientasi Pelayanan</a:t>
            </a:r>
            <a:endParaRPr lang="id-ID" b="1" dirty="0">
              <a:effectLst/>
            </a:endParaRPr>
          </a:p>
        </p:txBody>
      </p:sp>
      <p:pic>
        <p:nvPicPr>
          <p:cNvPr id="1026" name="Picture 2" descr="D:\DATA DATA KANTOR HELLA 2022\BERAKHLAK 2022 KEC LUMAJANG\Foto Foto Kegiatan Berakhlak\WhatsApp Image 2022-06-06 at 08.33.43.jpe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642414" y="3356992"/>
            <a:ext cx="3715536" cy="2786653"/>
          </a:xfrm>
          <a:prstGeom prst="rect">
            <a:avLst/>
          </a:prstGeom>
          <a:noFill/>
        </p:spPr>
      </p:pic>
      <p:sp>
        <p:nvSpPr>
          <p:cNvPr id="10" name="Rounded Rectangle 9"/>
          <p:cNvSpPr/>
          <p:nvPr/>
        </p:nvSpPr>
        <p:spPr>
          <a:xfrm>
            <a:off x="2357422" y="2357430"/>
            <a:ext cx="4500594" cy="85725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id-ID" sz="1400" dirty="0" smtClean="0">
                <a:solidFill>
                  <a:schemeClr val="bg1"/>
                </a:solidFill>
              </a:rPr>
              <a:t>Sistem pelayanan kecamatan tidak di upgrade sehingga mempersulit masyarakat yang ingin mengakses layanan kecamatan</a:t>
            </a:r>
          </a:p>
          <a:p>
            <a:pPr algn="ctr"/>
            <a:endParaRPr lang="id-ID" dirty="0"/>
          </a:p>
        </p:txBody>
      </p:sp>
    </p:spTree>
  </p:cSld>
  <p:clrMapOvr>
    <a:masterClrMapping/>
  </p:clrMapOvr>
  <p:transition spd="slow">
    <p:strips dir="ru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3000"/>
            <a:lum/>
          </a:blip>
          <a:srcRect/>
          <a:stretch>
            <a:fillRect l="-7000" t="-1000" r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TA DATA KANTOR HELLA 2022\BERAKHLAK 2022 KEC LUMAJANG\Logo_BerAKHLAK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42852"/>
            <a:ext cx="2357454" cy="896986"/>
          </a:xfrm>
          <a:prstGeom prst="rect">
            <a:avLst/>
          </a:prstGeom>
          <a:noFill/>
        </p:spPr>
      </p:pic>
      <p:pic>
        <p:nvPicPr>
          <p:cNvPr id="6" name="Picture 3" descr="D:\DATA DATA KANTOR HELLA 2022\BERAKHLAK 2022 KEC LUMAJANG\Logo_EVP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72330" y="285728"/>
            <a:ext cx="1643074" cy="718079"/>
          </a:xfrm>
          <a:prstGeom prst="rect">
            <a:avLst/>
          </a:prstGeom>
          <a:noFill/>
        </p:spPr>
      </p:pic>
      <p:sp>
        <p:nvSpPr>
          <p:cNvPr id="9" name="Pentagon 8"/>
          <p:cNvSpPr/>
          <p:nvPr/>
        </p:nvSpPr>
        <p:spPr>
          <a:xfrm>
            <a:off x="179512" y="2714620"/>
            <a:ext cx="2857520" cy="642942"/>
          </a:xfrm>
          <a:prstGeom prst="homePlate">
            <a:avLst/>
          </a:prstGeom>
          <a:solidFill>
            <a:srgbClr val="37AF9B"/>
          </a:solidFill>
          <a:ln>
            <a:solidFill>
              <a:srgbClr val="37AF9B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dirty="0" smtClean="0">
                <a:solidFill>
                  <a:schemeClr val="bg1"/>
                </a:solidFill>
              </a:rPr>
              <a:t>Disiplin dan patuh pada jam kerja (Upacara/Apel Pagi)</a:t>
            </a:r>
            <a:endParaRPr lang="id-ID" sz="1400" dirty="0">
              <a:solidFill>
                <a:schemeClr val="bg1"/>
              </a:solidFill>
            </a:endParaRPr>
          </a:p>
        </p:txBody>
      </p:sp>
      <p:sp>
        <p:nvSpPr>
          <p:cNvPr id="10" name="Pentagon 9"/>
          <p:cNvSpPr/>
          <p:nvPr/>
        </p:nvSpPr>
        <p:spPr>
          <a:xfrm>
            <a:off x="2214546" y="5214950"/>
            <a:ext cx="3214710" cy="642942"/>
          </a:xfrm>
          <a:prstGeom prst="homePlate">
            <a:avLst/>
          </a:prstGeom>
          <a:solidFill>
            <a:srgbClr val="D0B246"/>
          </a:solidFill>
          <a:ln>
            <a:solidFill>
              <a:srgbClr val="A48C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dirty="0" smtClean="0">
                <a:solidFill>
                  <a:schemeClr val="bg1"/>
                </a:solidFill>
              </a:rPr>
              <a:t>Tidak menerima pungutan liar atau gratifikasi</a:t>
            </a:r>
            <a:endParaRPr lang="id-ID" sz="1400" dirty="0">
              <a:solidFill>
                <a:schemeClr val="bg1"/>
              </a:solidFill>
            </a:endParaRPr>
          </a:p>
        </p:txBody>
      </p:sp>
      <p:pic>
        <p:nvPicPr>
          <p:cNvPr id="1026" name="Picture 2" descr="D:\DATA DATA KANTOR HELLA 2022\BERAKHLAK 2022 KEC LUMAJANG\Foto Foto Kegiatan Berakhlak\WhatsApp Image 2022-06-16 at 12.07.24.jpeg"/>
          <p:cNvPicPr>
            <a:picLocks noChangeAspect="1" noChangeArrowheads="1"/>
          </p:cNvPicPr>
          <p:nvPr/>
        </p:nvPicPr>
        <p:blipFill>
          <a:blip r:embed="rId6"/>
          <a:srcRect l="2343" r="2343"/>
          <a:stretch>
            <a:fillRect/>
          </a:stretch>
        </p:blipFill>
        <p:spPr bwMode="auto">
          <a:xfrm>
            <a:off x="5500693" y="4500570"/>
            <a:ext cx="3041987" cy="1785950"/>
          </a:xfrm>
          <a:prstGeom prst="rect">
            <a:avLst/>
          </a:prstGeom>
          <a:noFill/>
        </p:spPr>
      </p:pic>
      <p:sp>
        <p:nvSpPr>
          <p:cNvPr id="11" name="Title 6"/>
          <p:cNvSpPr txBox="1">
            <a:spLocks/>
          </p:cNvSpPr>
          <p:nvPr/>
        </p:nvSpPr>
        <p:spPr>
          <a:xfrm>
            <a:off x="5143504" y="1142984"/>
            <a:ext cx="3714776" cy="71438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anchor="b">
            <a:normAutofit fontScale="82500" lnSpcReduction="1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/>
          </a:bodyPr>
          <a:lstStyle/>
          <a:p>
            <a:pPr lvl="0">
              <a:spcBef>
                <a:spcPct val="0"/>
              </a:spcBef>
            </a:pPr>
            <a:r>
              <a:rPr lang="id-ID" sz="2400" b="1" dirty="0" smtClean="0">
                <a:solidFill>
                  <a:schemeClr val="bg1"/>
                </a:solidFill>
              </a:rPr>
              <a:t>Example : Best Practice Value </a:t>
            </a:r>
            <a:br>
              <a:rPr lang="id-ID" sz="2400" b="1" dirty="0" smtClean="0">
                <a:solidFill>
                  <a:schemeClr val="bg1"/>
                </a:solidFill>
              </a:rPr>
            </a:br>
            <a:r>
              <a:rPr lang="id-ID" sz="2400" b="1" dirty="0" smtClean="0">
                <a:solidFill>
                  <a:schemeClr val="bg1"/>
                </a:solidFill>
              </a:rPr>
              <a:t>Akuntanbel</a:t>
            </a:r>
            <a:endParaRPr kumimoji="0" lang="id-ID" sz="2200" b="1" i="0" u="none" strike="noStrike" kern="1200" cap="none" spc="0" normalizeH="0" baseline="0" noProof="0" dirty="0">
              <a:ln w="6350">
                <a:solidFill>
                  <a:sysClr val="windowText" lastClr="000000"/>
                </a:solidFill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189" y="2060848"/>
            <a:ext cx="3388572" cy="2295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blinds dir="vert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TA DATA KANTOR HELLA 2022\BERAKHLAK 2022 KEC LUMAJANG\Logo_BerAKHLAK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42852"/>
            <a:ext cx="2357454" cy="896986"/>
          </a:xfrm>
          <a:prstGeom prst="rect">
            <a:avLst/>
          </a:prstGeom>
          <a:noFill/>
        </p:spPr>
      </p:pic>
      <p:pic>
        <p:nvPicPr>
          <p:cNvPr id="6" name="Picture 3" descr="D:\DATA DATA KANTOR HELLA 2022\BERAKHLAK 2022 KEC LUMAJANG\Logo_EVP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72330" y="285728"/>
            <a:ext cx="1643074" cy="718079"/>
          </a:xfrm>
          <a:prstGeom prst="rect">
            <a:avLst/>
          </a:prstGeom>
          <a:noFill/>
        </p:spPr>
      </p:pic>
      <p:sp>
        <p:nvSpPr>
          <p:cNvPr id="9" name="Pentagon 8"/>
          <p:cNvSpPr/>
          <p:nvPr/>
        </p:nvSpPr>
        <p:spPr>
          <a:xfrm flipH="1">
            <a:off x="4714876" y="3429000"/>
            <a:ext cx="3786214" cy="714380"/>
          </a:xfrm>
          <a:prstGeom prst="homePlate">
            <a:avLst/>
          </a:prstGeom>
          <a:solidFill>
            <a:srgbClr val="DD9FBB"/>
          </a:solidFill>
          <a:ln>
            <a:solidFill>
              <a:srgbClr val="DD8BB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dirty="0" smtClean="0">
                <a:solidFill>
                  <a:schemeClr val="bg1"/>
                </a:solidFill>
              </a:rPr>
              <a:t>Menggunakan fasilitas kantor untuk kepentingan pribadi</a:t>
            </a:r>
            <a:endParaRPr lang="id-ID" sz="1400" dirty="0">
              <a:solidFill>
                <a:schemeClr val="bg1"/>
              </a:solidFill>
            </a:endParaRPr>
          </a:p>
        </p:txBody>
      </p:sp>
      <p:pic>
        <p:nvPicPr>
          <p:cNvPr id="1026" name="Picture 2" descr="D:\DATA DATA KANTOR HELLA 2022\BERAKHLAK 2022 KEC LUMAJANG\Foto Foto Kegiatan Berakhlak\WhatsApp Image 2022-06-02 at 13.59.38.jpeg"/>
          <p:cNvPicPr>
            <a:picLocks noChangeAspect="1" noChangeArrowheads="1"/>
          </p:cNvPicPr>
          <p:nvPr/>
        </p:nvPicPr>
        <p:blipFill>
          <a:blip r:embed="rId6"/>
          <a:srcRect l="4054"/>
          <a:stretch>
            <a:fillRect/>
          </a:stretch>
        </p:blipFill>
        <p:spPr bwMode="auto">
          <a:xfrm>
            <a:off x="1000100" y="2571744"/>
            <a:ext cx="3571900" cy="2792119"/>
          </a:xfrm>
          <a:prstGeom prst="rect">
            <a:avLst/>
          </a:prstGeom>
          <a:noFill/>
        </p:spPr>
      </p:pic>
      <p:sp>
        <p:nvSpPr>
          <p:cNvPr id="8" name="Title 6"/>
          <p:cNvSpPr txBox="1">
            <a:spLocks/>
          </p:cNvSpPr>
          <p:nvPr/>
        </p:nvSpPr>
        <p:spPr>
          <a:xfrm>
            <a:off x="5072066" y="1214422"/>
            <a:ext cx="3714776" cy="714380"/>
          </a:xfrm>
          <a:prstGeom prst="rect">
            <a:avLst/>
          </a:prstGeom>
          <a:solidFill>
            <a:srgbClr val="B83208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anchor="b">
            <a:normAutofit fontScale="97500"/>
            <a:scene3d>
              <a:camera prst="orthographicFront"/>
              <a:lightRig rig="soft" dir="t">
                <a:rot lat="0" lon="0" rev="16800000"/>
              </a:lightRig>
            </a:scene3d>
            <a:sp3d prstMaterial="softEdge"/>
          </a:bodyPr>
          <a:lstStyle/>
          <a:p>
            <a:pPr lvl="0">
              <a:spcBef>
                <a:spcPct val="0"/>
              </a:spcBef>
            </a:pPr>
            <a:r>
              <a:rPr lang="id-ID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Example : Bad Practice Value</a:t>
            </a:r>
            <a:br>
              <a:rPr lang="id-ID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id-ID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Akuntanbel</a:t>
            </a:r>
            <a:endParaRPr kumimoji="0" lang="id-ID" sz="2200" b="1" i="0" u="none" strike="noStrike" kern="1200" cap="none" spc="0" normalizeH="0" baseline="0" noProof="0" dirty="0">
              <a:ln w="6350"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split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3000"/>
            <a:lum/>
          </a:blip>
          <a:srcRect/>
          <a:stretch>
            <a:fillRect l="-7000" t="-1000" r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TA DATA KANTOR HELLA 2022\BERAKHLAK 2022 KEC LUMAJANG\Logo_BerAKHLAK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42852"/>
            <a:ext cx="2357454" cy="896986"/>
          </a:xfrm>
          <a:prstGeom prst="rect">
            <a:avLst/>
          </a:prstGeom>
          <a:noFill/>
        </p:spPr>
      </p:pic>
      <p:pic>
        <p:nvPicPr>
          <p:cNvPr id="6" name="Picture 3" descr="D:\DATA DATA KANTOR HELLA 2022\BERAKHLAK 2022 KEC LUMAJANG\Logo_EVP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72330" y="285728"/>
            <a:ext cx="1643074" cy="718079"/>
          </a:xfrm>
          <a:prstGeom prst="rect">
            <a:avLst/>
          </a:prstGeom>
          <a:noFill/>
        </p:spPr>
      </p:pic>
      <p:sp>
        <p:nvSpPr>
          <p:cNvPr id="9" name="Rounded Rectangle 8"/>
          <p:cNvSpPr/>
          <p:nvPr/>
        </p:nvSpPr>
        <p:spPr>
          <a:xfrm>
            <a:off x="174095" y="4804478"/>
            <a:ext cx="4706482" cy="765456"/>
          </a:xfrm>
          <a:prstGeom prst="roundRect">
            <a:avLst/>
          </a:prstGeom>
          <a:solidFill>
            <a:srgbClr val="EF6C43"/>
          </a:solidFill>
          <a:ln>
            <a:solidFill>
              <a:srgbClr val="F76429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dirty="0" smtClean="0">
                <a:solidFill>
                  <a:schemeClr val="bg1"/>
                </a:solidFill>
              </a:rPr>
              <a:t>Meningkatkan komunikasi dan berkoordinasi dengan tim kerja untuk menemukan solusi pemecahan masalah demi terselesaikannya tugas organisasi</a:t>
            </a:r>
            <a:endParaRPr lang="id-ID" sz="1400" dirty="0">
              <a:solidFill>
                <a:schemeClr val="bg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209904" y="5143512"/>
            <a:ext cx="3357586" cy="805768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 dirty="0" smtClean="0">
              <a:solidFill>
                <a:schemeClr val="bg1"/>
              </a:solidFill>
            </a:endParaRPr>
          </a:p>
          <a:p>
            <a:pPr algn="ctr"/>
            <a:r>
              <a:rPr lang="id-ID" sz="1400" dirty="0" smtClean="0">
                <a:solidFill>
                  <a:schemeClr val="bg1"/>
                </a:solidFill>
              </a:rPr>
              <a:t>Membantu orang lain belajar/Membantu rekan ASN yang kesulitan dalam menyelesaikan tugas</a:t>
            </a:r>
          </a:p>
          <a:p>
            <a:pPr algn="ctr"/>
            <a:endParaRPr lang="id-ID" sz="1400" b="1" dirty="0">
              <a:solidFill>
                <a:schemeClr val="bg1"/>
              </a:solidFill>
            </a:endParaRPr>
          </a:p>
        </p:txBody>
      </p:sp>
      <p:pic>
        <p:nvPicPr>
          <p:cNvPr id="10" name="Picture 3" descr="D:\DATA DATA KANTOR HELLA 2022\BERAKHLAK 2022 KEC LUMAJANG\Foto Foto Kegiatan Berakhlak\WhatsApp Image 2022-06-02 at 10.26.38.jpe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09904" y="2437328"/>
            <a:ext cx="3385613" cy="2539210"/>
          </a:xfrm>
          <a:prstGeom prst="rect">
            <a:avLst/>
          </a:prstGeom>
          <a:noFill/>
        </p:spPr>
      </p:pic>
      <p:sp>
        <p:nvSpPr>
          <p:cNvPr id="11" name="Title 6"/>
          <p:cNvSpPr txBox="1">
            <a:spLocks/>
          </p:cNvSpPr>
          <p:nvPr/>
        </p:nvSpPr>
        <p:spPr>
          <a:xfrm>
            <a:off x="5072066" y="1142984"/>
            <a:ext cx="3714776" cy="71438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anchor="b">
            <a:normAutofit fontScale="97500"/>
            <a:scene3d>
              <a:camera prst="orthographicFront"/>
              <a:lightRig rig="soft" dir="t">
                <a:rot lat="0" lon="0" rev="16800000"/>
              </a:lightRig>
            </a:scene3d>
            <a:sp3d prstMaterial="softEdge"/>
          </a:bodyPr>
          <a:lstStyle/>
          <a:p>
            <a:pPr lvl="0">
              <a:spcBef>
                <a:spcPct val="0"/>
              </a:spcBef>
            </a:pPr>
            <a:r>
              <a:rPr lang="id-ID" sz="2000" b="1" dirty="0" smtClean="0">
                <a:solidFill>
                  <a:schemeClr val="bg1"/>
                </a:solidFill>
              </a:rPr>
              <a:t>Example : Best Practice Value </a:t>
            </a:r>
            <a:br>
              <a:rPr lang="id-ID" sz="2000" b="1" dirty="0" smtClean="0">
                <a:solidFill>
                  <a:schemeClr val="bg1"/>
                </a:solidFill>
              </a:rPr>
            </a:br>
            <a:r>
              <a:rPr lang="id-ID" sz="2000" b="1" dirty="0" smtClean="0">
                <a:solidFill>
                  <a:schemeClr val="bg1"/>
                </a:solidFill>
              </a:rPr>
              <a:t>Kompeten</a:t>
            </a:r>
            <a:endParaRPr kumimoji="0" lang="id-ID" sz="2200" b="1" i="0" u="none" strike="noStrike" kern="1200" cap="none" spc="0" normalizeH="0" baseline="0" noProof="0" dirty="0">
              <a:ln w="6350">
                <a:solidFill>
                  <a:sysClr val="windowText" lastClr="000000"/>
                </a:solidFill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4" t="4658" b="-2027"/>
          <a:stretch/>
        </p:blipFill>
        <p:spPr>
          <a:xfrm>
            <a:off x="357158" y="2540000"/>
            <a:ext cx="4615974" cy="2146300"/>
          </a:xfrm>
          <a:prstGeom prst="rect">
            <a:avLst/>
          </a:prstGeom>
        </p:spPr>
      </p:pic>
    </p:spTree>
  </p:cSld>
  <p:clrMapOvr>
    <a:masterClrMapping/>
  </p:clrMapOvr>
  <p:transition spd="slow">
    <p:pull dir="r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TA DATA KANTOR HELLA 2022\BERAKHLAK 2022 KEC LUMAJANG\Logo_BerAKHLAK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42852"/>
            <a:ext cx="2357454" cy="896986"/>
          </a:xfrm>
          <a:prstGeom prst="rect">
            <a:avLst/>
          </a:prstGeom>
          <a:noFill/>
        </p:spPr>
      </p:pic>
      <p:pic>
        <p:nvPicPr>
          <p:cNvPr id="6" name="Picture 3" descr="D:\DATA DATA KANTOR HELLA 2022\BERAKHLAK 2022 KEC LUMAJANG\Logo_EVP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72330" y="285728"/>
            <a:ext cx="1643074" cy="718079"/>
          </a:xfrm>
          <a:prstGeom prst="rect">
            <a:avLst/>
          </a:prstGeom>
          <a:noFill/>
        </p:spPr>
      </p:pic>
      <p:sp>
        <p:nvSpPr>
          <p:cNvPr id="15" name="Rounded Rectangle 14"/>
          <p:cNvSpPr/>
          <p:nvPr/>
        </p:nvSpPr>
        <p:spPr>
          <a:xfrm>
            <a:off x="4286744" y="3933056"/>
            <a:ext cx="4500594" cy="100013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b="1" dirty="0">
                <a:solidFill>
                  <a:schemeClr val="bg1"/>
                </a:solidFill>
              </a:rPr>
              <a:t>duduk diatas meja </a:t>
            </a:r>
            <a:r>
              <a:rPr lang="id-ID" sz="1400" b="1" dirty="0" smtClean="0">
                <a:solidFill>
                  <a:schemeClr val="bg1"/>
                </a:solidFill>
              </a:rPr>
              <a:t> sambil merokok </a:t>
            </a:r>
            <a:r>
              <a:rPr lang="id-ID" sz="1400" b="1" dirty="0">
                <a:solidFill>
                  <a:schemeClr val="bg1"/>
                </a:solidFill>
              </a:rPr>
              <a:t>tidak pada </a:t>
            </a:r>
            <a:r>
              <a:rPr lang="id-ID" sz="1400" b="1" dirty="0" smtClean="0">
                <a:solidFill>
                  <a:schemeClr val="bg1"/>
                </a:solidFill>
              </a:rPr>
              <a:t>tempatnya pada saat jam kerja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8" name="Title 6"/>
          <p:cNvSpPr txBox="1">
            <a:spLocks/>
          </p:cNvSpPr>
          <p:nvPr/>
        </p:nvSpPr>
        <p:spPr>
          <a:xfrm>
            <a:off x="5072066" y="1285860"/>
            <a:ext cx="3714776" cy="714380"/>
          </a:xfrm>
          <a:prstGeom prst="rect">
            <a:avLst/>
          </a:prstGeom>
          <a:solidFill>
            <a:srgbClr val="B83208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anchor="b">
            <a:normAutofit fontScale="97500"/>
            <a:scene3d>
              <a:camera prst="orthographicFront"/>
              <a:lightRig rig="soft" dir="t">
                <a:rot lat="0" lon="0" rev="16800000"/>
              </a:lightRig>
            </a:scene3d>
            <a:sp3d prstMaterial="softEdge"/>
          </a:bodyPr>
          <a:lstStyle/>
          <a:p>
            <a:pPr lvl="0">
              <a:spcBef>
                <a:spcPct val="0"/>
              </a:spcBef>
            </a:pPr>
            <a:r>
              <a:rPr lang="id-ID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Example : Bad Practice Value</a:t>
            </a:r>
            <a:br>
              <a:rPr lang="id-ID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id-ID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Kompeten</a:t>
            </a:r>
            <a:endParaRPr kumimoji="0" lang="id-ID" sz="2200" b="1" i="0" u="none" strike="noStrike" kern="1200" cap="none" spc="0" normalizeH="0" baseline="0" noProof="0" dirty="0">
              <a:ln w="6350"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" t="24143" r="-385" b="22070"/>
          <a:stretch/>
        </p:blipFill>
        <p:spPr>
          <a:xfrm>
            <a:off x="258216" y="1285860"/>
            <a:ext cx="3871830" cy="4621410"/>
          </a:xfrm>
          <a:prstGeom prst="rect">
            <a:avLst/>
          </a:prstGeom>
        </p:spPr>
      </p:pic>
    </p:spTree>
  </p:cSld>
  <p:clrMapOvr>
    <a:masterClrMapping/>
  </p:clrMapOvr>
  <p:transition spd="slow">
    <p:cover dir="ld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3000"/>
            <a:lum/>
          </a:blip>
          <a:srcRect/>
          <a:stretch>
            <a:fillRect l="-7000" t="-1000" r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TA DATA KANTOR HELLA 2022\BERAKHLAK 2022 KEC LUMAJANG\Logo_BerAKHLAK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42852"/>
            <a:ext cx="2357454" cy="896986"/>
          </a:xfrm>
          <a:prstGeom prst="rect">
            <a:avLst/>
          </a:prstGeom>
          <a:noFill/>
        </p:spPr>
      </p:pic>
      <p:pic>
        <p:nvPicPr>
          <p:cNvPr id="6" name="Picture 3" descr="D:\DATA DATA KANTOR HELLA 2022\BERAKHLAK 2022 KEC LUMAJANG\Logo_EVP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72330" y="285728"/>
            <a:ext cx="1643074" cy="718079"/>
          </a:xfrm>
          <a:prstGeom prst="rect">
            <a:avLst/>
          </a:prstGeom>
          <a:noFill/>
        </p:spPr>
      </p:pic>
      <p:pic>
        <p:nvPicPr>
          <p:cNvPr id="2050" name="Picture 2" descr="Yjzt 12.8CM * 12.8 Cm Burung Hantu Guru dengan Kacamata PVC Kualitas Tinggi  Mobil Stiker 11 01361|Mobil Stiker| - AliExpress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1F1F1"/>
              </a:clrFrom>
              <a:clrTo>
                <a:srgbClr val="F1F1F1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5720" y="5238768"/>
            <a:ext cx="1619232" cy="1619232"/>
          </a:xfrm>
          <a:prstGeom prst="rect">
            <a:avLst/>
          </a:prstGeom>
          <a:noFill/>
        </p:spPr>
      </p:pic>
      <p:sp>
        <p:nvSpPr>
          <p:cNvPr id="13" name="Pentagon 12"/>
          <p:cNvSpPr/>
          <p:nvPr/>
        </p:nvSpPr>
        <p:spPr>
          <a:xfrm>
            <a:off x="1763688" y="5824264"/>
            <a:ext cx="3236940" cy="557063"/>
          </a:xfrm>
          <a:prstGeom prst="homePlate">
            <a:avLst/>
          </a:prstGeom>
          <a:solidFill>
            <a:srgbClr val="EF6C43"/>
          </a:solidFill>
          <a:ln>
            <a:solidFill>
              <a:srgbClr val="F76429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dirty="0" smtClean="0">
                <a:solidFill>
                  <a:schemeClr val="bg1"/>
                </a:solidFill>
              </a:rPr>
              <a:t>Menjaga kebersihan lingkungan kantor dengan kerja bakti bersama</a:t>
            </a:r>
            <a:endParaRPr lang="id-ID" sz="1400" dirty="0">
              <a:solidFill>
                <a:schemeClr val="bg1"/>
              </a:solidFill>
            </a:endParaRPr>
          </a:p>
        </p:txBody>
      </p:sp>
      <p:sp>
        <p:nvSpPr>
          <p:cNvPr id="15" name="Pentagon 14"/>
          <p:cNvSpPr/>
          <p:nvPr/>
        </p:nvSpPr>
        <p:spPr>
          <a:xfrm flipH="1">
            <a:off x="4220862" y="3857628"/>
            <a:ext cx="3786214" cy="579484"/>
          </a:xfrm>
          <a:prstGeom prst="homePlate">
            <a:avLst/>
          </a:prstGeom>
          <a:solidFill>
            <a:srgbClr val="A29C22"/>
          </a:solidFill>
          <a:ln>
            <a:solidFill>
              <a:srgbClr val="C7C327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dirty="0" smtClean="0">
                <a:solidFill>
                  <a:schemeClr val="bg1"/>
                </a:solidFill>
              </a:rPr>
              <a:t>Senam bersama dengan Kelurahan dan Desa se-Kecamatan Lumajang</a:t>
            </a:r>
            <a:endParaRPr lang="id-ID" sz="1400" dirty="0">
              <a:solidFill>
                <a:schemeClr val="bg1"/>
              </a:solidFill>
            </a:endParaRPr>
          </a:p>
        </p:txBody>
      </p:sp>
      <p:pic>
        <p:nvPicPr>
          <p:cNvPr id="1026" name="Picture 2" descr="D:\DATA DATA KANTOR HELLA 2022\FOTO FOTO KEGIATAN KECAMATAN LUMAJANG\4.Kerja Bakti 13 Mei 2022\WhatsApp Image 2022-05-30 at 09.13.58.jpeg"/>
          <p:cNvPicPr>
            <a:picLocks noChangeAspect="1" noChangeArrowheads="1"/>
          </p:cNvPicPr>
          <p:nvPr/>
        </p:nvPicPr>
        <p:blipFill>
          <a:blip r:embed="rId7" cstate="print"/>
          <a:srcRect l="5769" t="7692"/>
          <a:stretch>
            <a:fillRect/>
          </a:stretch>
        </p:blipFill>
        <p:spPr bwMode="auto">
          <a:xfrm>
            <a:off x="5072066" y="4790530"/>
            <a:ext cx="2928958" cy="2067470"/>
          </a:xfrm>
          <a:prstGeom prst="rect">
            <a:avLst/>
          </a:prstGeom>
          <a:noFill/>
        </p:spPr>
      </p:pic>
      <p:pic>
        <p:nvPicPr>
          <p:cNvPr id="3" name="Picture 2" descr="D:\DATA DATA KANTOR HELLA 2022\BERAKHLAK 2022 KEC LUMAJANG\Foto Foto Kegiatan Berakhlak\WhatsApp Image 2022-06-17 at 13.46.13.jpeg"/>
          <p:cNvPicPr>
            <a:picLocks noChangeAspect="1" noChangeArrowheads="1"/>
          </p:cNvPicPr>
          <p:nvPr/>
        </p:nvPicPr>
        <p:blipFill>
          <a:blip r:embed="rId8"/>
          <a:srcRect l="6999"/>
          <a:stretch>
            <a:fillRect/>
          </a:stretch>
        </p:blipFill>
        <p:spPr bwMode="auto">
          <a:xfrm>
            <a:off x="5072066" y="1928802"/>
            <a:ext cx="2847888" cy="1727010"/>
          </a:xfrm>
          <a:prstGeom prst="rect">
            <a:avLst/>
          </a:prstGeom>
          <a:noFill/>
        </p:spPr>
      </p:pic>
      <p:sp>
        <p:nvSpPr>
          <p:cNvPr id="14" name="Pentagon 13"/>
          <p:cNvSpPr/>
          <p:nvPr/>
        </p:nvSpPr>
        <p:spPr>
          <a:xfrm>
            <a:off x="1904952" y="1928802"/>
            <a:ext cx="3071834" cy="564094"/>
          </a:xfrm>
          <a:prstGeom prst="homePlate">
            <a:avLst/>
          </a:prstGeom>
          <a:solidFill>
            <a:srgbClr val="DD9FBB"/>
          </a:solidFill>
          <a:ln>
            <a:solidFill>
              <a:srgbClr val="DD8BB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dirty="0" smtClean="0">
                <a:solidFill>
                  <a:schemeClr val="bg1"/>
                </a:solidFill>
              </a:rPr>
              <a:t>Suka Menolong orang lain tanpa membeda-bedakan golongan</a:t>
            </a:r>
            <a:endParaRPr lang="id-ID" sz="1400" dirty="0">
              <a:solidFill>
                <a:schemeClr val="bg1"/>
              </a:solidFill>
            </a:endParaRPr>
          </a:p>
        </p:txBody>
      </p:sp>
      <p:sp>
        <p:nvSpPr>
          <p:cNvPr id="12" name="Title 6"/>
          <p:cNvSpPr txBox="1">
            <a:spLocks/>
          </p:cNvSpPr>
          <p:nvPr/>
        </p:nvSpPr>
        <p:spPr>
          <a:xfrm>
            <a:off x="5072066" y="1142984"/>
            <a:ext cx="3714776" cy="71438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anchor="b">
            <a:normAutofit fontScale="97500"/>
            <a:scene3d>
              <a:camera prst="orthographicFront"/>
              <a:lightRig rig="soft" dir="t">
                <a:rot lat="0" lon="0" rev="16800000"/>
              </a:lightRig>
            </a:scene3d>
            <a:sp3d prstMaterial="softEdge"/>
          </a:bodyPr>
          <a:lstStyle/>
          <a:p>
            <a:pPr lvl="0">
              <a:spcBef>
                <a:spcPct val="0"/>
              </a:spcBef>
            </a:pPr>
            <a:r>
              <a:rPr lang="id-ID" sz="2000" b="1" dirty="0" smtClean="0">
                <a:solidFill>
                  <a:schemeClr val="bg1"/>
                </a:solidFill>
              </a:rPr>
              <a:t>Example : Best Practice Value </a:t>
            </a:r>
            <a:br>
              <a:rPr lang="id-ID" sz="2000" b="1" dirty="0" smtClean="0">
                <a:solidFill>
                  <a:schemeClr val="bg1"/>
                </a:solidFill>
              </a:rPr>
            </a:br>
            <a:r>
              <a:rPr lang="id-ID" sz="2000" b="1" dirty="0" smtClean="0">
                <a:solidFill>
                  <a:schemeClr val="bg1"/>
                </a:solidFill>
              </a:rPr>
              <a:t>Harmonis</a:t>
            </a:r>
            <a:endParaRPr kumimoji="0" lang="id-ID" sz="2200" b="1" i="0" u="none" strike="noStrike" kern="1200" cap="none" spc="0" normalizeH="0" baseline="0" noProof="0" dirty="0">
              <a:ln w="6350">
                <a:solidFill>
                  <a:sysClr val="windowText" lastClr="000000"/>
                </a:solidFill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801186"/>
            <a:ext cx="2811732" cy="2888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strips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4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TA DATA KANTOR HELLA 2022\BERAKHLAK 2022 KEC LUMAJANG\Logo_BerAKHLAK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42852"/>
            <a:ext cx="2357454" cy="896986"/>
          </a:xfrm>
          <a:prstGeom prst="rect">
            <a:avLst/>
          </a:prstGeom>
          <a:noFill/>
        </p:spPr>
      </p:pic>
      <p:pic>
        <p:nvPicPr>
          <p:cNvPr id="6" name="Picture 3" descr="D:\DATA DATA KANTOR HELLA 2022\BERAKHLAK 2022 KEC LUMAJANG\Logo_EVP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72330" y="285728"/>
            <a:ext cx="1643074" cy="718079"/>
          </a:xfrm>
          <a:prstGeom prst="rect">
            <a:avLst/>
          </a:prstGeom>
          <a:noFill/>
        </p:spPr>
      </p:pic>
      <p:sp>
        <p:nvSpPr>
          <p:cNvPr id="13" name="Pentagon 12"/>
          <p:cNvSpPr/>
          <p:nvPr/>
        </p:nvSpPr>
        <p:spPr>
          <a:xfrm>
            <a:off x="357158" y="3789040"/>
            <a:ext cx="4177604" cy="711530"/>
          </a:xfrm>
          <a:prstGeom prst="homePlate">
            <a:avLst/>
          </a:prstGeom>
          <a:solidFill>
            <a:srgbClr val="6DAFCD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dirty="0" smtClean="0">
                <a:solidFill>
                  <a:schemeClr val="bg1"/>
                </a:solidFill>
              </a:rPr>
              <a:t>Menjelekan rekan kerja dan bersikap tidak professional karena masalah pribadi</a:t>
            </a:r>
            <a:endParaRPr lang="id-ID" sz="1400" dirty="0">
              <a:solidFill>
                <a:schemeClr val="bg1"/>
              </a:solidFill>
            </a:endParaRPr>
          </a:p>
        </p:txBody>
      </p:sp>
      <p:pic>
        <p:nvPicPr>
          <p:cNvPr id="1026" name="Picture 2" descr="D:\DATA DATA KANTOR HELLA 2022\BERAKHLAK 2022 KEC LUMAJANG\Foto Foto Kegiatan Berakhlak\WhatsApp Image 2022-06-02 at 10.26.37 (1).jpe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2643182"/>
            <a:ext cx="3646950" cy="2928958"/>
          </a:xfrm>
          <a:prstGeom prst="rect">
            <a:avLst/>
          </a:prstGeom>
          <a:noFill/>
        </p:spPr>
      </p:pic>
      <p:sp>
        <p:nvSpPr>
          <p:cNvPr id="8" name="Title 6"/>
          <p:cNvSpPr txBox="1">
            <a:spLocks/>
          </p:cNvSpPr>
          <p:nvPr/>
        </p:nvSpPr>
        <p:spPr>
          <a:xfrm>
            <a:off x="5072066" y="1142984"/>
            <a:ext cx="3714776" cy="714380"/>
          </a:xfrm>
          <a:prstGeom prst="rect">
            <a:avLst/>
          </a:prstGeom>
          <a:solidFill>
            <a:srgbClr val="B83208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anchor="b">
            <a:normAutofit fontScale="97500"/>
            <a:scene3d>
              <a:camera prst="orthographicFront"/>
              <a:lightRig rig="soft" dir="t">
                <a:rot lat="0" lon="0" rev="16800000"/>
              </a:lightRig>
            </a:scene3d>
            <a:sp3d prstMaterial="softEdge"/>
          </a:bodyPr>
          <a:lstStyle/>
          <a:p>
            <a:pPr lvl="0">
              <a:spcBef>
                <a:spcPct val="0"/>
              </a:spcBef>
            </a:pPr>
            <a:r>
              <a:rPr lang="id-ID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Example : Bad Practice Value</a:t>
            </a:r>
            <a:br>
              <a:rPr lang="id-ID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id-ID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Harmonis</a:t>
            </a:r>
            <a:endParaRPr kumimoji="0" lang="id-ID" sz="2200" b="1" i="0" u="none" strike="noStrike" kern="1200" cap="none" spc="0" normalizeH="0" baseline="0" noProof="0" dirty="0">
              <a:ln w="6350"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wheel spokes="2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3000"/>
            <a:lum/>
          </a:blip>
          <a:srcRect/>
          <a:stretch>
            <a:fillRect l="-7000" t="-1000" r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TA DATA KANTOR HELLA 2022\BERAKHLAK 2022 KEC LUMAJANG\Logo_BerAKHLAK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42852"/>
            <a:ext cx="2357454" cy="896986"/>
          </a:xfrm>
          <a:prstGeom prst="rect">
            <a:avLst/>
          </a:prstGeom>
          <a:noFill/>
        </p:spPr>
      </p:pic>
      <p:pic>
        <p:nvPicPr>
          <p:cNvPr id="6" name="Picture 3" descr="D:\DATA DATA KANTOR HELLA 2022\BERAKHLAK 2022 KEC LUMAJANG\Logo_EVP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72330" y="285728"/>
            <a:ext cx="1643074" cy="718079"/>
          </a:xfrm>
          <a:prstGeom prst="rect">
            <a:avLst/>
          </a:prstGeom>
          <a:noFill/>
        </p:spPr>
      </p:pic>
      <p:pic>
        <p:nvPicPr>
          <p:cNvPr id="2050" name="Picture 2" descr="D:\DATA DATA KANTOR HELLA 2022\BERAKHLAK 2022 KEC LUMAJANG\Foto Foto Kegiatan Berakhlak\WhatsApp Image 2022-06-02 at 10.26.28.jpe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71736" y="3286124"/>
            <a:ext cx="3643338" cy="2732504"/>
          </a:xfrm>
          <a:prstGeom prst="rect">
            <a:avLst/>
          </a:prstGeom>
          <a:noFill/>
        </p:spPr>
      </p:pic>
      <p:sp>
        <p:nvSpPr>
          <p:cNvPr id="10" name="Oval 9"/>
          <p:cNvSpPr/>
          <p:nvPr/>
        </p:nvSpPr>
        <p:spPr>
          <a:xfrm>
            <a:off x="2357422" y="2214554"/>
            <a:ext cx="4071966" cy="857256"/>
          </a:xfrm>
          <a:prstGeom prst="ellipse">
            <a:avLst/>
          </a:prstGeom>
          <a:solidFill>
            <a:srgbClr val="DCB15A"/>
          </a:solidFill>
          <a:ln>
            <a:solidFill>
              <a:srgbClr val="CBAC3B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 dirty="0" smtClean="0">
              <a:solidFill>
                <a:schemeClr val="bg1"/>
              </a:solidFill>
            </a:endParaRPr>
          </a:p>
          <a:p>
            <a:pPr algn="ctr"/>
            <a:r>
              <a:rPr lang="id-ID" sz="1400" dirty="0" smtClean="0">
                <a:solidFill>
                  <a:schemeClr val="bg1"/>
                </a:solidFill>
              </a:rPr>
              <a:t>Menjaga nama baik sesama ASN, Pimpinan, instansi, dan Negara</a:t>
            </a:r>
          </a:p>
          <a:p>
            <a:pPr algn="ctr"/>
            <a:endParaRPr lang="id-ID" dirty="0"/>
          </a:p>
        </p:txBody>
      </p:sp>
      <p:sp>
        <p:nvSpPr>
          <p:cNvPr id="11" name="Title 6"/>
          <p:cNvSpPr txBox="1">
            <a:spLocks/>
          </p:cNvSpPr>
          <p:nvPr/>
        </p:nvSpPr>
        <p:spPr>
          <a:xfrm>
            <a:off x="5072066" y="1142984"/>
            <a:ext cx="3714776" cy="71438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anchor="b">
            <a:normAutofit fontScale="97500"/>
            <a:scene3d>
              <a:camera prst="orthographicFront"/>
              <a:lightRig rig="soft" dir="t">
                <a:rot lat="0" lon="0" rev="16800000"/>
              </a:lightRig>
            </a:scene3d>
            <a:sp3d prstMaterial="softEdge"/>
          </a:bodyPr>
          <a:lstStyle/>
          <a:p>
            <a:pPr lvl="0">
              <a:spcBef>
                <a:spcPct val="0"/>
              </a:spcBef>
            </a:pPr>
            <a:r>
              <a:rPr lang="id-ID" sz="2000" b="1" dirty="0" smtClean="0">
                <a:solidFill>
                  <a:schemeClr val="bg1"/>
                </a:solidFill>
              </a:rPr>
              <a:t>Example : Best Practice Value </a:t>
            </a:r>
            <a:br>
              <a:rPr lang="id-ID" sz="2000" b="1" dirty="0" smtClean="0">
                <a:solidFill>
                  <a:schemeClr val="bg1"/>
                </a:solidFill>
              </a:rPr>
            </a:br>
            <a:r>
              <a:rPr lang="id-ID" sz="2000" b="1" dirty="0" smtClean="0">
                <a:solidFill>
                  <a:schemeClr val="bg1"/>
                </a:solidFill>
              </a:rPr>
              <a:t>Loyal</a:t>
            </a:r>
            <a:endParaRPr kumimoji="0" lang="id-ID" sz="2200" b="1" i="0" u="none" strike="noStrike" kern="1200" cap="none" spc="0" normalizeH="0" baseline="0" noProof="0" dirty="0">
              <a:ln w="6350">
                <a:solidFill>
                  <a:sysClr val="windowText" lastClr="000000"/>
                </a:solidFill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newsflash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TA DATA KANTOR HELLA 2022\BERAKHLAK 2022 KEC LUMAJANG\Logo_BerAKHLAK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42852"/>
            <a:ext cx="2357454" cy="896986"/>
          </a:xfrm>
          <a:prstGeom prst="rect">
            <a:avLst/>
          </a:prstGeom>
          <a:noFill/>
        </p:spPr>
      </p:pic>
      <p:pic>
        <p:nvPicPr>
          <p:cNvPr id="6" name="Picture 3" descr="D:\DATA DATA KANTOR HELLA 2022\BERAKHLAK 2022 KEC LUMAJANG\Logo_EVP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72330" y="285728"/>
            <a:ext cx="1643074" cy="718079"/>
          </a:xfrm>
          <a:prstGeom prst="rect">
            <a:avLst/>
          </a:prstGeom>
          <a:noFill/>
        </p:spPr>
      </p:pic>
      <p:sp>
        <p:nvSpPr>
          <p:cNvPr id="15" name="Rounded Rectangle 14"/>
          <p:cNvSpPr/>
          <p:nvPr/>
        </p:nvSpPr>
        <p:spPr>
          <a:xfrm>
            <a:off x="2472516" y="5691214"/>
            <a:ext cx="4143404" cy="785818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Datang terlambat atau pulang cepat</a:t>
            </a:r>
            <a:endParaRPr lang="id-ID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D:\DATA DATA KANTOR HELLA 2022\BERAKHLAK 2022 KEC LUMAJANG\Foto Foto Kegiatan Berakhlak\WhatsApp Image 2022-06-17 at 09.36.34.jpeg"/>
          <p:cNvPicPr>
            <a:picLocks noChangeAspect="1" noChangeArrowheads="1"/>
          </p:cNvPicPr>
          <p:nvPr/>
        </p:nvPicPr>
        <p:blipFill>
          <a:blip r:embed="rId6" cstate="print"/>
          <a:srcRect l="18280" r="11410" b="9960"/>
          <a:stretch>
            <a:fillRect/>
          </a:stretch>
        </p:blipFill>
        <p:spPr bwMode="auto">
          <a:xfrm>
            <a:off x="2154106" y="2060848"/>
            <a:ext cx="4780224" cy="3441762"/>
          </a:xfrm>
          <a:prstGeom prst="rect">
            <a:avLst/>
          </a:prstGeom>
          <a:noFill/>
        </p:spPr>
      </p:pic>
      <p:sp>
        <p:nvSpPr>
          <p:cNvPr id="11" name="Title 6"/>
          <p:cNvSpPr txBox="1">
            <a:spLocks/>
          </p:cNvSpPr>
          <p:nvPr/>
        </p:nvSpPr>
        <p:spPr>
          <a:xfrm>
            <a:off x="5072066" y="1142984"/>
            <a:ext cx="3714776" cy="714380"/>
          </a:xfrm>
          <a:prstGeom prst="rect">
            <a:avLst/>
          </a:prstGeom>
          <a:solidFill>
            <a:srgbClr val="B83208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anchor="b">
            <a:normAutofit fontScale="97500"/>
            <a:scene3d>
              <a:camera prst="orthographicFront"/>
              <a:lightRig rig="soft" dir="t">
                <a:rot lat="0" lon="0" rev="16800000"/>
              </a:lightRig>
            </a:scene3d>
            <a:sp3d prstMaterial="softEdge"/>
          </a:bodyPr>
          <a:lstStyle/>
          <a:p>
            <a:pPr lvl="0">
              <a:spcBef>
                <a:spcPct val="0"/>
              </a:spcBef>
            </a:pPr>
            <a:r>
              <a:rPr lang="id-ID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Example : Bad Practice Value</a:t>
            </a:r>
            <a:br>
              <a:rPr lang="id-ID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id-ID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Loyal</a:t>
            </a:r>
            <a:endParaRPr kumimoji="0" lang="id-ID" sz="2200" b="1" i="0" u="none" strike="noStrike" kern="1200" cap="none" spc="0" normalizeH="0" baseline="0" noProof="0" dirty="0">
              <a:ln w="6350"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circl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3000"/>
            <a:lum/>
          </a:blip>
          <a:srcRect/>
          <a:stretch>
            <a:fillRect l="-7000" t="-1000" r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TA DATA KANTOR HELLA 2022\BERAKHLAK 2022 KEC LUMAJANG\Logo_BerAKHLAK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42852"/>
            <a:ext cx="2357454" cy="896986"/>
          </a:xfrm>
          <a:prstGeom prst="rect">
            <a:avLst/>
          </a:prstGeom>
          <a:noFill/>
        </p:spPr>
      </p:pic>
      <p:pic>
        <p:nvPicPr>
          <p:cNvPr id="6" name="Picture 3" descr="D:\DATA DATA KANTOR HELLA 2022\BERAKHLAK 2022 KEC LUMAJANG\Logo_EVP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72330" y="285728"/>
            <a:ext cx="1643074" cy="718079"/>
          </a:xfrm>
          <a:prstGeom prst="rect">
            <a:avLst/>
          </a:prstGeom>
          <a:noFill/>
        </p:spPr>
      </p:pic>
      <p:sp>
        <p:nvSpPr>
          <p:cNvPr id="12" name="Rounded Rectangle 11"/>
          <p:cNvSpPr/>
          <p:nvPr/>
        </p:nvSpPr>
        <p:spPr>
          <a:xfrm>
            <a:off x="2071670" y="5500702"/>
            <a:ext cx="5214974" cy="1071570"/>
          </a:xfrm>
          <a:prstGeom prst="roundRect">
            <a:avLst/>
          </a:prstGeom>
          <a:solidFill>
            <a:srgbClr val="FFC000"/>
          </a:solidFill>
          <a:ln>
            <a:solidFill>
              <a:srgbClr val="7C67C9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dirty="0" smtClean="0">
                <a:solidFill>
                  <a:schemeClr val="bg1"/>
                </a:solidFill>
              </a:rPr>
              <a:t>Proaktif, senantiasa berinisiasi untuk peningkatan dan tanggap akan kebutuhan pelayanan</a:t>
            </a:r>
          </a:p>
          <a:p>
            <a:pPr algn="ctr"/>
            <a:r>
              <a:rPr lang="id-ID" sz="1400" dirty="0" smtClean="0">
                <a:solidFill>
                  <a:schemeClr val="bg1"/>
                </a:solidFill>
              </a:rPr>
              <a:t>(Inovasi Kecamatan Lumajang BCA (Berkas Cukup WA)</a:t>
            </a:r>
          </a:p>
          <a:p>
            <a:pPr algn="ctr"/>
            <a:r>
              <a:rPr lang="id-ID" sz="1400" dirty="0" smtClean="0">
                <a:solidFill>
                  <a:schemeClr val="bg1"/>
                </a:solidFill>
              </a:rPr>
              <a:t>0853 3831 2363</a:t>
            </a:r>
            <a:endParaRPr lang="id-ID" sz="1400" dirty="0">
              <a:solidFill>
                <a:schemeClr val="bg1"/>
              </a:solidFill>
            </a:endParaRPr>
          </a:p>
        </p:txBody>
      </p:sp>
      <p:pic>
        <p:nvPicPr>
          <p:cNvPr id="3074" name="Picture 2" descr="D:\DATA DATA KANTOR HELLA 2022\BERAKHLAK 2022 KEC LUMAJANG\Foto Foto Kegiatan Berakhlak\WhatsApp Image 2022-06-07 at 09.45.13.jpeg"/>
          <p:cNvPicPr>
            <a:picLocks noChangeAspect="1" noChangeArrowheads="1"/>
          </p:cNvPicPr>
          <p:nvPr/>
        </p:nvPicPr>
        <p:blipFill>
          <a:blip r:embed="rId6"/>
          <a:srcRect t="3125" b="20633"/>
          <a:stretch>
            <a:fillRect/>
          </a:stretch>
        </p:blipFill>
        <p:spPr bwMode="auto">
          <a:xfrm>
            <a:off x="2143108" y="1928802"/>
            <a:ext cx="2000264" cy="3388965"/>
          </a:xfrm>
          <a:prstGeom prst="rect">
            <a:avLst/>
          </a:prstGeom>
          <a:noFill/>
        </p:spPr>
      </p:pic>
      <p:pic>
        <p:nvPicPr>
          <p:cNvPr id="3075" name="Picture 3" descr="C:\Users\dorakepeg\Downloads\WhatsApp Image 2022-06-07 at 09.48.03.jpeg"/>
          <p:cNvPicPr>
            <a:picLocks noChangeAspect="1" noChangeArrowheads="1"/>
          </p:cNvPicPr>
          <p:nvPr/>
        </p:nvPicPr>
        <p:blipFill>
          <a:blip r:embed="rId7"/>
          <a:srcRect b="12766"/>
          <a:stretch>
            <a:fillRect/>
          </a:stretch>
        </p:blipFill>
        <p:spPr bwMode="auto">
          <a:xfrm>
            <a:off x="285720" y="1928802"/>
            <a:ext cx="1798272" cy="3400986"/>
          </a:xfrm>
          <a:prstGeom prst="rect">
            <a:avLst/>
          </a:prstGeom>
          <a:noFill/>
        </p:spPr>
      </p:pic>
      <p:pic>
        <p:nvPicPr>
          <p:cNvPr id="3076" name="Picture 4" descr="D:\DATA DATA KANTOR HELLA 2022\BERAKHLAK 2022 KEC LUMAJANG\Foto Foto Kegiatan Berakhlak\20317-cara-bikin-stiker-whatsapp-dari-wa-web-freepik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857488" y="714356"/>
            <a:ext cx="1984844" cy="1112485"/>
          </a:xfrm>
          <a:prstGeom prst="rect">
            <a:avLst/>
          </a:prstGeom>
          <a:noFill/>
        </p:spPr>
      </p:pic>
      <p:pic>
        <p:nvPicPr>
          <p:cNvPr id="3077" name="Picture 5" descr="D:\DATA DATA KANTOR HELLA 2022\BERAKHLAK 2022 KEC LUMAJANG\Foto Foto Kegiatan Berakhlak\Inovasi BCA 1.jpg"/>
          <p:cNvPicPr>
            <a:picLocks noChangeAspect="1" noChangeArrowheads="1"/>
          </p:cNvPicPr>
          <p:nvPr/>
        </p:nvPicPr>
        <p:blipFill>
          <a:blip r:embed="rId9" cstate="print"/>
          <a:srcRect l="8454" t="2083" r="9887" b="5208"/>
          <a:stretch>
            <a:fillRect/>
          </a:stretch>
        </p:blipFill>
        <p:spPr bwMode="auto">
          <a:xfrm>
            <a:off x="4286248" y="1928802"/>
            <a:ext cx="2143140" cy="3346306"/>
          </a:xfrm>
          <a:prstGeom prst="rect">
            <a:avLst/>
          </a:prstGeom>
          <a:noFill/>
        </p:spPr>
      </p:pic>
      <p:pic>
        <p:nvPicPr>
          <p:cNvPr id="3078" name="Picture 6" descr="D:\DATA DATA KANTOR HELLA 2022\BERAKHLAK 2022 KEC LUMAJANG\Foto Foto Kegiatan Berakhlak\Inovasi BCA 2.jpg"/>
          <p:cNvPicPr>
            <a:picLocks noChangeAspect="1" noChangeArrowheads="1"/>
          </p:cNvPicPr>
          <p:nvPr/>
        </p:nvPicPr>
        <p:blipFill>
          <a:blip r:embed="rId10" cstate="print"/>
          <a:srcRect l="11320" t="5208" r="9887" b="11458"/>
          <a:stretch>
            <a:fillRect/>
          </a:stretch>
        </p:blipFill>
        <p:spPr bwMode="auto">
          <a:xfrm>
            <a:off x="6500826" y="1928802"/>
            <a:ext cx="2286016" cy="3325114"/>
          </a:xfrm>
          <a:prstGeom prst="rect">
            <a:avLst/>
          </a:prstGeom>
          <a:noFill/>
        </p:spPr>
      </p:pic>
      <p:sp>
        <p:nvSpPr>
          <p:cNvPr id="11" name="Title 6"/>
          <p:cNvSpPr txBox="1">
            <a:spLocks/>
          </p:cNvSpPr>
          <p:nvPr/>
        </p:nvSpPr>
        <p:spPr>
          <a:xfrm>
            <a:off x="5072066" y="1142984"/>
            <a:ext cx="3714776" cy="71438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anchor="b">
            <a:normAutofit fontScale="97500"/>
            <a:scene3d>
              <a:camera prst="orthographicFront"/>
              <a:lightRig rig="soft" dir="t">
                <a:rot lat="0" lon="0" rev="16800000"/>
              </a:lightRig>
            </a:scene3d>
            <a:sp3d prstMaterial="softEdge"/>
          </a:bodyPr>
          <a:lstStyle/>
          <a:p>
            <a:pPr lvl="0">
              <a:spcBef>
                <a:spcPct val="0"/>
              </a:spcBef>
            </a:pPr>
            <a:r>
              <a:rPr lang="id-ID" sz="2000" b="1" dirty="0" smtClean="0">
                <a:solidFill>
                  <a:schemeClr val="bg1"/>
                </a:solidFill>
              </a:rPr>
              <a:t>Example : Best Practice Value </a:t>
            </a:r>
            <a:br>
              <a:rPr lang="id-ID" sz="2000" b="1" dirty="0" smtClean="0">
                <a:solidFill>
                  <a:schemeClr val="bg1"/>
                </a:solidFill>
              </a:rPr>
            </a:br>
            <a:r>
              <a:rPr lang="id-ID" sz="2000" b="1" dirty="0" smtClean="0">
                <a:solidFill>
                  <a:schemeClr val="bg1"/>
                </a:solidFill>
              </a:rPr>
              <a:t>Adaptif</a:t>
            </a:r>
            <a:endParaRPr kumimoji="0" lang="id-ID" sz="2200" b="1" i="0" u="none" strike="noStrike" kern="1200" cap="none" spc="0" normalizeH="0" baseline="0" noProof="0" dirty="0">
              <a:ln w="6350">
                <a:solidFill>
                  <a:sysClr val="windowText" lastClr="000000"/>
                </a:solidFill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pull dir="r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0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TA DATA KANTOR HELLA 2022\BERAKHLAK 2022 KEC LUMAJANG\Logo_BerAKHLAK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42852"/>
            <a:ext cx="2357454" cy="896986"/>
          </a:xfrm>
          <a:prstGeom prst="rect">
            <a:avLst/>
          </a:prstGeom>
          <a:noFill/>
        </p:spPr>
      </p:pic>
      <p:pic>
        <p:nvPicPr>
          <p:cNvPr id="6" name="Picture 3" descr="D:\DATA DATA KANTOR HELLA 2022\BERAKHLAK 2022 KEC LUMAJANG\Logo_EVP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72330" y="285728"/>
            <a:ext cx="1643074" cy="718079"/>
          </a:xfrm>
          <a:prstGeom prst="rect">
            <a:avLst/>
          </a:prstGeom>
          <a:noFill/>
        </p:spPr>
      </p:pic>
      <p:sp>
        <p:nvSpPr>
          <p:cNvPr id="8" name="Title 6"/>
          <p:cNvSpPr txBox="1">
            <a:spLocks/>
          </p:cNvSpPr>
          <p:nvPr/>
        </p:nvSpPr>
        <p:spPr>
          <a:xfrm>
            <a:off x="5000628" y="1214422"/>
            <a:ext cx="3714776" cy="714380"/>
          </a:xfrm>
          <a:prstGeom prst="rect">
            <a:avLst/>
          </a:prstGeom>
          <a:solidFill>
            <a:srgbClr val="B83208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anchor="b">
            <a:normAutofit fontScale="97500"/>
            <a:scene3d>
              <a:camera prst="orthographicFront"/>
              <a:lightRig rig="soft" dir="t">
                <a:rot lat="0" lon="0" rev="16800000"/>
              </a:lightRig>
            </a:scene3d>
            <a:sp3d prstMaterial="softEdge"/>
          </a:bodyPr>
          <a:lstStyle/>
          <a:p>
            <a:pPr lvl="0">
              <a:spcBef>
                <a:spcPct val="0"/>
              </a:spcBef>
            </a:pPr>
            <a:r>
              <a:rPr lang="id-ID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Example : Bad Practice Value</a:t>
            </a:r>
            <a:br>
              <a:rPr lang="id-ID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id-ID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Adaptif</a:t>
            </a:r>
            <a:endParaRPr kumimoji="0" lang="id-ID" sz="2200" b="1" i="0" u="none" strike="noStrike" kern="1200" cap="none" spc="0" normalizeH="0" baseline="0" noProof="0" dirty="0">
              <a:ln w="6350"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060848"/>
            <a:ext cx="4968552" cy="3378426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971600" y="5589240"/>
            <a:ext cx="7128792" cy="720080"/>
          </a:xfrm>
          <a:prstGeom prst="roundRect">
            <a:avLst/>
          </a:prstGeom>
          <a:solidFill>
            <a:srgbClr val="C6D965"/>
          </a:solidFill>
          <a:ln>
            <a:solidFill>
              <a:srgbClr val="C6D965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Menunda pekerjaan yang telah jatuh tempo, dengan mengabaikannya dan melakukan hal-hal yang tidak semestinya dilakukan dikantor (bermain game).</a:t>
            </a:r>
          </a:p>
          <a:p>
            <a:pPr algn="ctr"/>
            <a:endParaRPr lang="id-ID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edg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3000"/>
            <a:lum/>
          </a:blip>
          <a:srcRect/>
          <a:stretch>
            <a:fillRect l="-7000" t="-1000" r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TA DATA KANTOR HELLA 2022\BERAKHLAK 2022 KEC LUMAJANG\Logo_BerAKHLAK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42852"/>
            <a:ext cx="2357454" cy="896986"/>
          </a:xfrm>
          <a:prstGeom prst="rect">
            <a:avLst/>
          </a:prstGeom>
          <a:noFill/>
        </p:spPr>
      </p:pic>
      <p:pic>
        <p:nvPicPr>
          <p:cNvPr id="6" name="Picture 3" descr="D:\DATA DATA KANTOR HELLA 2022\BERAKHLAK 2022 KEC LUMAJANG\Logo_EVP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72330" y="285728"/>
            <a:ext cx="1643074" cy="718079"/>
          </a:xfrm>
          <a:prstGeom prst="rect">
            <a:avLst/>
          </a:prstGeom>
          <a:noFill/>
        </p:spPr>
      </p:pic>
      <p:sp>
        <p:nvSpPr>
          <p:cNvPr id="12" name="Rounded Rectangle 11"/>
          <p:cNvSpPr/>
          <p:nvPr/>
        </p:nvSpPr>
        <p:spPr>
          <a:xfrm>
            <a:off x="3428992" y="5357826"/>
            <a:ext cx="5000660" cy="928694"/>
          </a:xfrm>
          <a:prstGeom prst="roundRect">
            <a:avLst/>
          </a:prstGeom>
          <a:solidFill>
            <a:srgbClr val="C6D965"/>
          </a:solidFill>
          <a:ln>
            <a:solidFill>
              <a:srgbClr val="C6D965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 b="1" dirty="0" smtClean="0">
              <a:solidFill>
                <a:schemeClr val="bg1"/>
              </a:solidFill>
            </a:endParaRPr>
          </a:p>
          <a:p>
            <a:pPr algn="ctr"/>
            <a:endParaRPr lang="id-ID" sz="1400" b="1" dirty="0" smtClean="0">
              <a:solidFill>
                <a:schemeClr val="bg1"/>
              </a:solidFill>
            </a:endParaRPr>
          </a:p>
          <a:p>
            <a:pPr algn="ctr"/>
            <a:r>
              <a:rPr lang="id-ID" sz="1400" b="1" dirty="0" smtClean="0">
                <a:solidFill>
                  <a:schemeClr val="bg1"/>
                </a:solidFill>
              </a:rPr>
              <a:t>Bekerja sama dengan stakeholder atau pihak lain demi peningkatan pelayanan kepada masyarakat seperti vaksin di Kelurahan dan Desa, Pelayanan Adminduk Tuntas di Kecamatan</a:t>
            </a:r>
            <a:endParaRPr lang="id-ID" sz="1400" dirty="0" smtClean="0">
              <a:solidFill>
                <a:schemeClr val="bg1"/>
              </a:solidFill>
            </a:endParaRPr>
          </a:p>
          <a:p>
            <a:pPr algn="ctr"/>
            <a:endParaRPr lang="id-ID" sz="1600" dirty="0" smtClean="0">
              <a:solidFill>
                <a:schemeClr val="bg1"/>
              </a:solidFill>
            </a:endParaRPr>
          </a:p>
          <a:p>
            <a:pPr algn="ctr"/>
            <a:r>
              <a:rPr lang="id-ID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id-ID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D:\DATA DATA KANTOR HELLA 2022\BERAKHLAK 2022 KEC LUMAJANG\Foto Foto Kegiatan Berakhlak\WhatsApp Image 2022-06-07 at 10.06.28.jpe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282" y="1214422"/>
            <a:ext cx="2928958" cy="2169598"/>
          </a:xfrm>
          <a:prstGeom prst="rect">
            <a:avLst/>
          </a:prstGeom>
          <a:noFill/>
        </p:spPr>
      </p:pic>
      <p:pic>
        <p:nvPicPr>
          <p:cNvPr id="4100" name="Picture 4" descr="D:\DATA DATA KANTOR HELLA 2022\BERAKHLAK 2022 KEC LUMAJANG\Foto Foto Kegiatan Berakhlak\WhatsApp Image 2022-06-07 at 10.00.24.jpe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282" y="3571876"/>
            <a:ext cx="2928958" cy="2183160"/>
          </a:xfrm>
          <a:prstGeom prst="rect">
            <a:avLst/>
          </a:prstGeom>
          <a:noFill/>
        </p:spPr>
      </p:pic>
      <p:pic>
        <p:nvPicPr>
          <p:cNvPr id="10" name="Picture 9" descr="E:\ZI KEC. LUMAJANG 2021\FOTO2 ZI BARU\WhatsApp Image 2021-07-05 at 10.01.16.jpe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7" b="6282"/>
          <a:stretch/>
        </p:blipFill>
        <p:spPr bwMode="auto">
          <a:xfrm>
            <a:off x="3357554" y="2214554"/>
            <a:ext cx="2000264" cy="28575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Picture 12" descr="E:\ZI KEC. LUMAJANG 2021\FOTO2 ZI BARU\WhatsApp Image 2021-07-05 at 09.19.53.jpe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94" y="2357430"/>
            <a:ext cx="3429024" cy="2643206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itle 6"/>
          <p:cNvSpPr txBox="1">
            <a:spLocks/>
          </p:cNvSpPr>
          <p:nvPr/>
        </p:nvSpPr>
        <p:spPr>
          <a:xfrm>
            <a:off x="5072066" y="1142984"/>
            <a:ext cx="3714776" cy="71438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anchor="b">
            <a:normAutofit fontScale="97500"/>
            <a:scene3d>
              <a:camera prst="orthographicFront"/>
              <a:lightRig rig="soft" dir="t">
                <a:rot lat="0" lon="0" rev="16800000"/>
              </a:lightRig>
            </a:scene3d>
            <a:sp3d prstMaterial="softEdge"/>
          </a:bodyPr>
          <a:lstStyle/>
          <a:p>
            <a:pPr lvl="0">
              <a:spcBef>
                <a:spcPct val="0"/>
              </a:spcBef>
            </a:pPr>
            <a:r>
              <a:rPr lang="id-ID" sz="2000" b="1" dirty="0" smtClean="0">
                <a:solidFill>
                  <a:schemeClr val="bg1"/>
                </a:solidFill>
              </a:rPr>
              <a:t>Example : Best Practice Value </a:t>
            </a:r>
            <a:br>
              <a:rPr lang="id-ID" sz="2000" b="1" dirty="0" smtClean="0">
                <a:solidFill>
                  <a:schemeClr val="bg1"/>
                </a:solidFill>
              </a:rPr>
            </a:br>
            <a:r>
              <a:rPr lang="id-ID" sz="2000" b="1" dirty="0" smtClean="0">
                <a:solidFill>
                  <a:schemeClr val="bg1"/>
                </a:solidFill>
              </a:rPr>
              <a:t>Kolaboratif</a:t>
            </a:r>
            <a:endParaRPr kumimoji="0" lang="id-ID" sz="2200" b="1" i="0" u="none" strike="noStrike" kern="1200" cap="none" spc="0" normalizeH="0" baseline="0" noProof="0" dirty="0">
              <a:ln w="6350">
                <a:solidFill>
                  <a:sysClr val="windowText" lastClr="000000"/>
                </a:solidFill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circl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TA DATA KANTOR HELLA 2022\BERAKHLAK 2022 KEC LUMAJANG\Logo_BerAKHLAK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42852"/>
            <a:ext cx="2357454" cy="896986"/>
          </a:xfrm>
          <a:prstGeom prst="rect">
            <a:avLst/>
          </a:prstGeom>
          <a:noFill/>
        </p:spPr>
      </p:pic>
      <p:pic>
        <p:nvPicPr>
          <p:cNvPr id="6" name="Picture 3" descr="D:\DATA DATA KANTOR HELLA 2022\BERAKHLAK 2022 KEC LUMAJANG\Logo_EVP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72330" y="285728"/>
            <a:ext cx="1643074" cy="718079"/>
          </a:xfrm>
          <a:prstGeom prst="rect">
            <a:avLst/>
          </a:prstGeom>
          <a:noFill/>
        </p:spPr>
      </p:pic>
      <p:sp>
        <p:nvSpPr>
          <p:cNvPr id="13" name="Pentagon 12"/>
          <p:cNvSpPr/>
          <p:nvPr/>
        </p:nvSpPr>
        <p:spPr>
          <a:xfrm>
            <a:off x="611560" y="3571876"/>
            <a:ext cx="3674688" cy="785818"/>
          </a:xfrm>
          <a:prstGeom prst="homePlate">
            <a:avLst/>
          </a:prstGeom>
          <a:solidFill>
            <a:srgbClr val="6DAFCD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dirty="0" smtClean="0">
                <a:solidFill>
                  <a:schemeClr val="bg1"/>
                </a:solidFill>
              </a:rPr>
              <a:t>Tidak mau bekerja sama dalam pelaksanaan tugas</a:t>
            </a:r>
            <a:endParaRPr lang="id-ID" sz="1400" dirty="0">
              <a:solidFill>
                <a:schemeClr val="bg1"/>
              </a:solidFill>
            </a:endParaRPr>
          </a:p>
        </p:txBody>
      </p:sp>
      <p:sp>
        <p:nvSpPr>
          <p:cNvPr id="8" name="Title 6"/>
          <p:cNvSpPr txBox="1">
            <a:spLocks/>
          </p:cNvSpPr>
          <p:nvPr/>
        </p:nvSpPr>
        <p:spPr>
          <a:xfrm>
            <a:off x="5143504" y="1142984"/>
            <a:ext cx="3714776" cy="714380"/>
          </a:xfrm>
          <a:prstGeom prst="rect">
            <a:avLst/>
          </a:prstGeom>
          <a:solidFill>
            <a:srgbClr val="B83208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anchor="b">
            <a:normAutofit fontScale="97500"/>
            <a:scene3d>
              <a:camera prst="orthographicFront"/>
              <a:lightRig rig="soft" dir="t">
                <a:rot lat="0" lon="0" rev="16800000"/>
              </a:lightRig>
            </a:scene3d>
            <a:sp3d prstMaterial="softEdge"/>
          </a:bodyPr>
          <a:lstStyle/>
          <a:p>
            <a:pPr lvl="0">
              <a:spcBef>
                <a:spcPct val="0"/>
              </a:spcBef>
            </a:pPr>
            <a:r>
              <a:rPr lang="id-ID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Example : Bad Practice Value</a:t>
            </a:r>
            <a:br>
              <a:rPr lang="id-ID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id-ID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Kolaboratif</a:t>
            </a:r>
            <a:endParaRPr kumimoji="0" lang="id-ID" sz="2200" b="1" i="0" u="none" strike="noStrike" kern="1200" cap="none" spc="0" normalizeH="0" baseline="0" noProof="0" dirty="0">
              <a:ln w="6350"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4" name="Picture 2" descr="D:\DATA DATA KANTOR HELLA 2022\BERAKHLAK 2022 KEC LUMAJANG\Foto Foto Kegiatan Berakhlak\WhatsApp Image 2022-06-20 at 10.58.58.jpe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429124" y="2714620"/>
            <a:ext cx="3857652" cy="289324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DATA DATA KANTOR HELLA 2022\BERAKHLAK 2022 KEC LUMAJANG\Logo_BerAKHLA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214290"/>
            <a:ext cx="2428892" cy="924167"/>
          </a:xfrm>
          <a:prstGeom prst="rect">
            <a:avLst/>
          </a:prstGeom>
          <a:noFill/>
        </p:spPr>
      </p:pic>
      <p:pic>
        <p:nvPicPr>
          <p:cNvPr id="1027" name="Picture 3" descr="D:\DATA DATA KANTOR HELLA 2022\BERAKHLAK 2022 KEC LUMAJANG\Logo_EVP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86644" y="357166"/>
            <a:ext cx="1643074" cy="718079"/>
          </a:xfrm>
          <a:prstGeom prst="rect">
            <a:avLst/>
          </a:prstGeom>
          <a:noFill/>
        </p:spPr>
      </p:pic>
      <p:pic>
        <p:nvPicPr>
          <p:cNvPr id="3" name="Picture 2" descr="D:\DATA DATA KANTOR HELLA 2022\BERAKHLAK 2022 KEC LUMAJANG\Foto Foto Kegiatan Berakhlak\WhatsApp Image 2022-06-20 at 09.51.46.jp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1285860"/>
            <a:ext cx="8715436" cy="4929222"/>
          </a:xfrm>
          <a:prstGeom prst="rect">
            <a:avLst/>
          </a:prstGeom>
          <a:noFill/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4329114" cy="1143000"/>
          </a:xfrm>
        </p:spPr>
        <p:txBody>
          <a:bodyPr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id-ID" sz="440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TERIMA KASIH</a:t>
            </a:r>
            <a:endParaRPr lang="id-ID" sz="440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>
    <p:cover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2075</TotalTime>
  <Words>492</Words>
  <Application>Microsoft Office PowerPoint</Application>
  <PresentationFormat>On-screen Show (4:3)</PresentationFormat>
  <Paragraphs>85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Apex</vt:lpstr>
      <vt:lpstr>Kecamatan Lumajang</vt:lpstr>
      <vt:lpstr>BerAKHLAK “Bangga Melayani Bangsa”</vt:lpstr>
      <vt:lpstr>BerAKHLAK</vt:lpstr>
      <vt:lpstr>Example : Best Practice Value Ber Orientasi Pelayanan</vt:lpstr>
      <vt:lpstr>Example : Bad Practice Value Ber Orientasi Pelayanan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TERIMA KASIH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dorakepeg</dc:creator>
  <cp:lastModifiedBy>TYAS</cp:lastModifiedBy>
  <cp:revision>207</cp:revision>
  <dcterms:created xsi:type="dcterms:W3CDTF">2022-05-23T01:24:59Z</dcterms:created>
  <dcterms:modified xsi:type="dcterms:W3CDTF">2023-03-07T03:25:20Z</dcterms:modified>
</cp:coreProperties>
</file>